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11"/>
  </p:notesMasterIdLst>
  <p:handoutMasterIdLst>
    <p:handoutMasterId r:id="rId12"/>
  </p:handoutMasterIdLst>
  <p:sldIdLst>
    <p:sldId id="464" r:id="rId2"/>
    <p:sldId id="389" r:id="rId3"/>
    <p:sldId id="392" r:id="rId4"/>
    <p:sldId id="391" r:id="rId5"/>
    <p:sldId id="465" r:id="rId6"/>
    <p:sldId id="473" r:id="rId7"/>
    <p:sldId id="475" r:id="rId8"/>
    <p:sldId id="466" r:id="rId9"/>
    <p:sldId id="476" r:id="rId10"/>
  </p:sldIdLst>
  <p:sldSz cx="12192000" cy="6858000"/>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in Fulton Meyer" initials="RFM" lastIdx="7" clrIdx="0">
    <p:extLst>
      <p:ext uri="{19B8F6BF-5375-455C-9EA6-DF929625EA0E}">
        <p15:presenceInfo xmlns:p15="http://schemas.microsoft.com/office/powerpoint/2012/main" userId="4c896058753fd58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6DBA3A-948A-CBA8-34C6-05BD563550F3}" v="1" dt="2025-02-26T00:01:13.2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65687" autoAdjust="0"/>
  </p:normalViewPr>
  <p:slideViewPr>
    <p:cSldViewPr snapToGrid="0">
      <p:cViewPr varScale="1">
        <p:scale>
          <a:sx n="40" d="100"/>
          <a:sy n="40" d="100"/>
        </p:scale>
        <p:origin x="1998" y="27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41" d="100"/>
          <a:sy n="41" d="100"/>
        </p:scale>
        <p:origin x="-2347" y="-77"/>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64" tIns="46582" rIns="93164" bIns="46582" rtlCol="0"/>
          <a:lstStyle>
            <a:lvl1pPr algn="r">
              <a:defRPr sz="1200"/>
            </a:lvl1pPr>
          </a:lstStyle>
          <a:p>
            <a:fld id="{755DE375-9614-49E6-A4C4-02B8B51C47E2}" type="datetimeFigureOut">
              <a:rPr lang="en-US" smtClean="0"/>
              <a:pPr/>
              <a:t>2/25/2025</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4" tIns="46582" rIns="93164" bIns="46582" rtlCol="0" anchor="b"/>
          <a:lstStyle>
            <a:lvl1pPr algn="r">
              <a:defRPr sz="1200"/>
            </a:lvl1pPr>
          </a:lstStyle>
          <a:p>
            <a:fld id="{56AC8433-E26B-4B65-A423-2BC2ED983AF3}" type="slidenum">
              <a:rPr lang="en-US" smtClean="0"/>
              <a:pPr/>
              <a:t>‹#›</a:t>
            </a:fld>
            <a:endParaRPr lang="en-US" dirty="0"/>
          </a:p>
        </p:txBody>
      </p:sp>
    </p:spTree>
    <p:extLst>
      <p:ext uri="{BB962C8B-B14F-4D97-AF65-F5344CB8AC3E}">
        <p14:creationId xmlns:p14="http://schemas.microsoft.com/office/powerpoint/2010/main" val="32605787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4" tIns="46582" rIns="93164" bIns="46582" rtlCol="0"/>
          <a:lstStyle>
            <a:lvl1pPr algn="r">
              <a:defRPr sz="1200"/>
            </a:lvl1pPr>
          </a:lstStyle>
          <a:p>
            <a:fld id="{6E543763-D651-476A-86AA-3DF684F21F72}" type="datetimeFigureOut">
              <a:rPr lang="en-US" smtClean="0"/>
              <a:pPr/>
              <a:t>2/25/2025</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64" tIns="46582" rIns="93164" bIns="46582"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4" tIns="46582" rIns="93164" bIns="4658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4" tIns="46582" rIns="93164" bIns="46582" rtlCol="0" anchor="b"/>
          <a:lstStyle>
            <a:lvl1pPr algn="r">
              <a:defRPr sz="1200"/>
            </a:lvl1pPr>
          </a:lstStyle>
          <a:p>
            <a:fld id="{20A745B5-A8E9-47CD-9888-268E62927B94}" type="slidenum">
              <a:rPr lang="en-US" smtClean="0"/>
              <a:pPr/>
              <a:t>‹#›</a:t>
            </a:fld>
            <a:endParaRPr lang="en-US" dirty="0"/>
          </a:p>
        </p:txBody>
      </p:sp>
    </p:spTree>
    <p:extLst>
      <p:ext uri="{BB962C8B-B14F-4D97-AF65-F5344CB8AC3E}">
        <p14:creationId xmlns:p14="http://schemas.microsoft.com/office/powerpoint/2010/main" val="225529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A745B5-A8E9-47CD-9888-268E62927B94}" type="slidenum">
              <a:rPr lang="en-US" smtClean="0"/>
              <a:pPr/>
              <a:t>1</a:t>
            </a:fld>
            <a:endParaRPr lang="en-US" dirty="0"/>
          </a:p>
        </p:txBody>
      </p:sp>
    </p:spTree>
    <p:extLst>
      <p:ext uri="{BB962C8B-B14F-4D97-AF65-F5344CB8AC3E}">
        <p14:creationId xmlns:p14="http://schemas.microsoft.com/office/powerpoint/2010/main" val="2396826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sz="1800" dirty="0"/>
              <a:t>Recommend electing Nominating Committee early in the NAWIC year so ample time to vet members.  Key point is the committee is </a:t>
            </a:r>
            <a:r>
              <a:rPr lang="en-US" sz="1800" i="1" dirty="0"/>
              <a:t>elected</a:t>
            </a:r>
            <a:r>
              <a:rPr lang="en-US" sz="1800" i="0" dirty="0"/>
              <a:t> not chosen or appointed.</a:t>
            </a:r>
            <a:endParaRPr lang="en-US" sz="1800" dirty="0"/>
          </a:p>
          <a:p>
            <a:endParaRPr lang="en-US" sz="1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The duty of a nominating committee is to find the best candidate for each office. (NOTE:  Select the candidate(s) who will give the best service to the organization – what is good for all the members and not on the basis that an office is a reward to be given to a deserving member.)  Positions should not be chosen because it is that members “turn” to be on the board.</a:t>
            </a:r>
          </a:p>
          <a:p>
            <a:endParaRPr lang="en-US" sz="1800" dirty="0"/>
          </a:p>
          <a:p>
            <a:r>
              <a:rPr lang="en-US" sz="1800" dirty="0"/>
              <a:t>The committee should meet, carefully review the membership list, and select the people who they think will do the best job in each office.  </a:t>
            </a:r>
          </a:p>
          <a:p>
            <a:endParaRPr lang="en-US" sz="1800" dirty="0"/>
          </a:p>
          <a:p>
            <a:r>
              <a:rPr lang="en-US" sz="1800" dirty="0"/>
              <a:t>Elections can be held at the next meeting</a:t>
            </a:r>
          </a:p>
          <a:p>
            <a:endParaRPr lang="en-US" sz="1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More information in ops manual Chapter Bylaws – Article IX – Elections – Section 1 and section 2</a:t>
            </a:r>
          </a:p>
          <a:p>
            <a:endParaRPr lang="en-US" dirty="0"/>
          </a:p>
        </p:txBody>
      </p:sp>
      <p:sp>
        <p:nvSpPr>
          <p:cNvPr id="4" name="Slide Number Placeholder 3"/>
          <p:cNvSpPr>
            <a:spLocks noGrp="1"/>
          </p:cNvSpPr>
          <p:nvPr>
            <p:ph type="sldNum" sz="quarter" idx="5"/>
          </p:nvPr>
        </p:nvSpPr>
        <p:spPr/>
        <p:txBody>
          <a:bodyPr/>
          <a:lstStyle/>
          <a:p>
            <a:fld id="{20A745B5-A8E9-47CD-9888-268E62927B94}" type="slidenum">
              <a:rPr lang="en-US" smtClean="0"/>
              <a:pPr/>
              <a:t>2</a:t>
            </a:fld>
            <a:endParaRPr lang="en-US" dirty="0"/>
          </a:p>
        </p:txBody>
      </p:sp>
    </p:spTree>
    <p:extLst>
      <p:ext uri="{BB962C8B-B14F-4D97-AF65-F5344CB8AC3E}">
        <p14:creationId xmlns:p14="http://schemas.microsoft.com/office/powerpoint/2010/main" val="3638714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01307" indent="-301307">
              <a:spcBef>
                <a:spcPct val="20000"/>
              </a:spcBef>
              <a:spcAft>
                <a:spcPts val="634"/>
              </a:spcAft>
              <a:buFont typeface="Arial"/>
              <a:buChar char="•"/>
            </a:pPr>
            <a:r>
              <a:rPr lang="en-US" sz="1800" dirty="0"/>
              <a:t>The President would proceed through all the offices asking for nominations, and then closing nominations.</a:t>
            </a:r>
          </a:p>
          <a:p>
            <a:pPr marL="301307" indent="-301307">
              <a:spcBef>
                <a:spcPct val="20000"/>
              </a:spcBef>
              <a:spcAft>
                <a:spcPts val="634"/>
              </a:spcAft>
              <a:buFont typeface="Arial"/>
              <a:buChar char="•"/>
            </a:pPr>
            <a:r>
              <a:rPr lang="en-US" sz="1800" dirty="0"/>
              <a:t>If the slate is presented at one meeting, and the election is the following month, nominations from the floor are allowed at both </a:t>
            </a:r>
            <a:r>
              <a:rPr lang="en-US" sz="1800"/>
              <a:t>meetings.</a:t>
            </a:r>
            <a:endParaRPr lang="en-US" sz="1800" dirty="0"/>
          </a:p>
        </p:txBody>
      </p:sp>
      <p:sp>
        <p:nvSpPr>
          <p:cNvPr id="4" name="Slide Number Placeholder 3"/>
          <p:cNvSpPr>
            <a:spLocks noGrp="1"/>
          </p:cNvSpPr>
          <p:nvPr>
            <p:ph type="sldNum" sz="quarter" idx="5"/>
          </p:nvPr>
        </p:nvSpPr>
        <p:spPr/>
        <p:txBody>
          <a:bodyPr/>
          <a:lstStyle/>
          <a:p>
            <a:fld id="{20A745B5-A8E9-47CD-9888-268E62927B94}" type="slidenum">
              <a:rPr lang="en-US" smtClean="0"/>
              <a:pPr/>
              <a:t>3</a:t>
            </a:fld>
            <a:endParaRPr lang="en-US" dirty="0"/>
          </a:p>
        </p:txBody>
      </p:sp>
    </p:spTree>
    <p:extLst>
      <p:ext uri="{BB962C8B-B14F-4D97-AF65-F5344CB8AC3E}">
        <p14:creationId xmlns:p14="http://schemas.microsoft.com/office/powerpoint/2010/main" val="34355614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62500" lnSpcReduction="20000"/>
          </a:bodyPr>
          <a:lstStyle/>
          <a:p>
            <a:pPr marL="0" marR="0" lvl="0" indent="0" algn="l" defTabSz="914400" rtl="0" eaLnBrk="1" fontAlgn="auto" latinLnBrk="0" hangingPunct="1">
              <a:lnSpc>
                <a:spcPct val="100000"/>
              </a:lnSpc>
              <a:spcBef>
                <a:spcPct val="20000"/>
              </a:spcBef>
              <a:spcAft>
                <a:spcPts val="634"/>
              </a:spcAft>
              <a:buClrTx/>
              <a:buSzTx/>
              <a:buFont typeface="Arial"/>
              <a:buNone/>
              <a:tabLst/>
              <a:defRPr/>
            </a:pPr>
            <a:r>
              <a:rPr lang="en-US" sz="1800" dirty="0"/>
              <a:t>Your standing rules stipulate if chapter elections take place in person or by mail ballot. This is how elections MUST take place unless you go through the proper steps to change it in your standing rules prior to the nominating committee being elected.</a:t>
            </a:r>
          </a:p>
          <a:p>
            <a:pPr marL="0" indent="0">
              <a:spcBef>
                <a:spcPct val="20000"/>
              </a:spcBef>
              <a:spcAft>
                <a:spcPts val="634"/>
              </a:spcAft>
              <a:buFont typeface="Arial"/>
              <a:buNone/>
            </a:pPr>
            <a:endParaRPr lang="en-US" sz="1800" i="1" dirty="0"/>
          </a:p>
          <a:p>
            <a:pPr marL="0" indent="0">
              <a:spcBef>
                <a:spcPct val="20000"/>
              </a:spcBef>
              <a:spcAft>
                <a:spcPts val="634"/>
              </a:spcAft>
              <a:buFont typeface="Arial"/>
              <a:buNone/>
            </a:pPr>
            <a:r>
              <a:rPr lang="en-US" sz="1800" i="1" dirty="0"/>
              <a:t>Review chapter’s standing rules to find out if they vote at a membership meeting or via mail ballot and put an “*”</a:t>
            </a:r>
          </a:p>
          <a:p>
            <a:pPr marL="0" indent="0">
              <a:spcBef>
                <a:spcPct val="20000"/>
              </a:spcBef>
              <a:spcAft>
                <a:spcPts val="634"/>
              </a:spcAft>
              <a:buFont typeface="Arial"/>
              <a:buNone/>
            </a:pPr>
            <a:endParaRPr lang="en-US" sz="1800" i="1" dirty="0"/>
          </a:p>
          <a:p>
            <a:pPr marL="0" indent="0">
              <a:spcBef>
                <a:spcPct val="20000"/>
              </a:spcBef>
              <a:spcAft>
                <a:spcPts val="634"/>
              </a:spcAft>
              <a:buFont typeface="Arial"/>
              <a:buNone/>
            </a:pPr>
            <a:r>
              <a:rPr lang="en-US" sz="1800" dirty="0"/>
              <a:t>In Person:</a:t>
            </a:r>
          </a:p>
          <a:p>
            <a:pPr marL="301307" indent="-301307">
              <a:spcBef>
                <a:spcPct val="20000"/>
              </a:spcBef>
              <a:spcAft>
                <a:spcPts val="634"/>
              </a:spcAft>
              <a:buFont typeface="Arial"/>
              <a:buChar char="•"/>
            </a:pPr>
            <a:r>
              <a:rPr lang="en-US" sz="1800" dirty="0"/>
              <a:t>Elections can take place the month after the nominating committee has been presented and the membership is made aware that elections are taking place.</a:t>
            </a:r>
          </a:p>
          <a:p>
            <a:pPr marL="301307" indent="-301307">
              <a:spcBef>
                <a:spcPct val="20000"/>
              </a:spcBef>
              <a:spcAft>
                <a:spcPts val="634"/>
              </a:spcAft>
              <a:buFont typeface="Arial"/>
              <a:buChar char="•"/>
            </a:pPr>
            <a:r>
              <a:rPr lang="en-US" sz="1800" dirty="0"/>
              <a:t>In order for the Secretary to case the ballot, quorum must be met for the meeting.</a:t>
            </a:r>
          </a:p>
          <a:p>
            <a:pPr marL="301307" indent="-301307">
              <a:spcBef>
                <a:spcPct val="20000"/>
              </a:spcBef>
              <a:spcAft>
                <a:spcPts val="634"/>
              </a:spcAft>
              <a:buFont typeface="Arial"/>
              <a:buChar char="•"/>
            </a:pPr>
            <a:r>
              <a:rPr lang="en-US" sz="1800" dirty="0"/>
              <a:t>There are election script templates on the National website.</a:t>
            </a:r>
          </a:p>
          <a:p>
            <a:pPr marL="301307" indent="-301307">
              <a:spcBef>
                <a:spcPct val="20000"/>
              </a:spcBef>
              <a:spcAft>
                <a:spcPts val="634"/>
              </a:spcAft>
              <a:buFont typeface="Arial"/>
              <a:buChar char="•"/>
            </a:pPr>
            <a:endParaRPr lang="en-US" sz="1800" dirty="0"/>
          </a:p>
          <a:p>
            <a:pPr marL="0" indent="0">
              <a:spcBef>
                <a:spcPct val="20000"/>
              </a:spcBef>
              <a:spcAft>
                <a:spcPts val="634"/>
              </a:spcAft>
              <a:buFont typeface="Arial"/>
              <a:buNone/>
            </a:pPr>
            <a:r>
              <a:rPr lang="en-US" sz="1800" dirty="0"/>
              <a:t>Mail Ballot: Refer to Section C and F of the operations manual for guidelines and examples of ballots and tellers/elections committee report. </a:t>
            </a:r>
          </a:p>
          <a:p>
            <a:pPr marL="285750" indent="-285750">
              <a:spcBef>
                <a:spcPct val="20000"/>
              </a:spcBef>
              <a:spcAft>
                <a:spcPts val="634"/>
              </a:spcAft>
              <a:buFont typeface="Arial" panose="020B0604020202020204" pitchFamily="34" charset="0"/>
              <a:buChar char="•"/>
            </a:pPr>
            <a:r>
              <a:rPr lang="en-US" sz="1800" dirty="0"/>
              <a:t>There should also be space for write-ins on the ballot.</a:t>
            </a:r>
          </a:p>
          <a:p>
            <a:endParaRPr lang="en-US" dirty="0"/>
          </a:p>
        </p:txBody>
      </p:sp>
      <p:sp>
        <p:nvSpPr>
          <p:cNvPr id="4" name="Slide Number Placeholder 3"/>
          <p:cNvSpPr>
            <a:spLocks noGrp="1"/>
          </p:cNvSpPr>
          <p:nvPr>
            <p:ph type="sldNum" sz="quarter" idx="5"/>
          </p:nvPr>
        </p:nvSpPr>
        <p:spPr/>
        <p:txBody>
          <a:bodyPr/>
          <a:lstStyle/>
          <a:p>
            <a:fld id="{20A745B5-A8E9-47CD-9888-268E62927B94}" type="slidenum">
              <a:rPr lang="en-US" smtClean="0"/>
              <a:pPr/>
              <a:t>4</a:t>
            </a:fld>
            <a:endParaRPr lang="en-US" dirty="0"/>
          </a:p>
        </p:txBody>
      </p:sp>
    </p:spTree>
    <p:extLst>
      <p:ext uri="{BB962C8B-B14F-4D97-AF65-F5344CB8AC3E}">
        <p14:creationId xmlns:p14="http://schemas.microsoft.com/office/powerpoint/2010/main" val="9535594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Section F contains the guidelines for chapter election mail ballots.</a:t>
            </a:r>
          </a:p>
          <a:p>
            <a:endParaRPr lang="en-US" dirty="0"/>
          </a:p>
          <a:p>
            <a:r>
              <a:rPr lang="en-US" dirty="0"/>
              <a:t>Teller Committee: Appoint at least 2 members. Nonvoting members can be appointed.</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20A745B5-A8E9-47CD-9888-268E62927B94}" type="slidenum">
              <a:rPr lang="en-US" smtClean="0"/>
              <a:pPr/>
              <a:t>5</a:t>
            </a:fld>
            <a:endParaRPr lang="en-US" dirty="0"/>
          </a:p>
        </p:txBody>
      </p:sp>
    </p:spTree>
    <p:extLst>
      <p:ext uri="{BB962C8B-B14F-4D97-AF65-F5344CB8AC3E}">
        <p14:creationId xmlns:p14="http://schemas.microsoft.com/office/powerpoint/2010/main" val="4255930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Instructions such as mark only 1 candidate for each office except Director mark </a:t>
            </a:r>
            <a:r>
              <a:rPr lang="en-US" u="sng" dirty="0"/>
              <a:t>X </a:t>
            </a:r>
            <a:r>
              <a:rPr lang="en-US" u="none" dirty="0"/>
              <a:t>number of Directors (at detailed in your Standing Rules);</a:t>
            </a:r>
          </a:p>
          <a:p>
            <a:endParaRPr lang="en-US" u="none" dirty="0"/>
          </a:p>
          <a:p>
            <a:r>
              <a:rPr lang="en-US" u="none" dirty="0"/>
              <a:t>Write-In candidates’ name must be clearly written. If a name is misspelled but clearly identifiable it should be counted and not treated as an illegal vote.</a:t>
            </a: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20A745B5-A8E9-47CD-9888-268E62927B94}" type="slidenum">
              <a:rPr lang="en-US" smtClean="0"/>
              <a:pPr/>
              <a:t>6</a:t>
            </a:fld>
            <a:endParaRPr lang="en-US" dirty="0"/>
          </a:p>
        </p:txBody>
      </p:sp>
    </p:spTree>
    <p:extLst>
      <p:ext uri="{BB962C8B-B14F-4D97-AF65-F5344CB8AC3E}">
        <p14:creationId xmlns:p14="http://schemas.microsoft.com/office/powerpoint/2010/main" val="24413327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20A745B5-A8E9-47CD-9888-268E62927B94}" type="slidenum">
              <a:rPr lang="en-US" smtClean="0"/>
              <a:pPr/>
              <a:t>7</a:t>
            </a:fld>
            <a:endParaRPr lang="en-US" dirty="0"/>
          </a:p>
        </p:txBody>
      </p:sp>
    </p:spTree>
    <p:extLst>
      <p:ext uri="{BB962C8B-B14F-4D97-AF65-F5344CB8AC3E}">
        <p14:creationId xmlns:p14="http://schemas.microsoft.com/office/powerpoint/2010/main" val="24200435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Instructions such as mark only 1 candidate for each office except Director mark </a:t>
            </a:r>
            <a:r>
              <a:rPr lang="en-US" u="sng" dirty="0"/>
              <a:t>X </a:t>
            </a:r>
            <a:r>
              <a:rPr lang="en-US" u="none" dirty="0"/>
              <a:t>number of Directors (at detailed in your Standing Rules); the return envelope must have the signature and printed name of the voting member; it must be postmarked or received by _________. Make sure to leave enough time if there is a possibility of tie to conduct a run-off before the end of June.</a:t>
            </a:r>
          </a:p>
          <a:p>
            <a:endParaRPr lang="en-US" u="none" dirty="0"/>
          </a:p>
          <a:p>
            <a:r>
              <a:rPr lang="en-US" u="none" dirty="0"/>
              <a:t>Write-In candidates’ name must be clearly written. If a name is misspelled but clearly identifiable it should be counted and not treated as an illegal vote.</a:t>
            </a: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20A745B5-A8E9-47CD-9888-268E62927B94}" type="slidenum">
              <a:rPr lang="en-US" smtClean="0"/>
              <a:pPr/>
              <a:t>8</a:t>
            </a:fld>
            <a:endParaRPr lang="en-US" dirty="0"/>
          </a:p>
        </p:txBody>
      </p:sp>
    </p:spTree>
    <p:extLst>
      <p:ext uri="{BB962C8B-B14F-4D97-AF65-F5344CB8AC3E}">
        <p14:creationId xmlns:p14="http://schemas.microsoft.com/office/powerpoint/2010/main" val="4329452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20A745B5-A8E9-47CD-9888-268E62927B94}" type="slidenum">
              <a:rPr lang="en-US" smtClean="0"/>
              <a:pPr/>
              <a:t>9</a:t>
            </a:fld>
            <a:endParaRPr lang="en-US" dirty="0"/>
          </a:p>
        </p:txBody>
      </p:sp>
    </p:spTree>
    <p:extLst>
      <p:ext uri="{BB962C8B-B14F-4D97-AF65-F5344CB8AC3E}">
        <p14:creationId xmlns:p14="http://schemas.microsoft.com/office/powerpoint/2010/main" val="1650287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D7A6807F-852A-3D41-B711-9DE60FBAE565}" type="datetimeFigureOut">
              <a:rPr lang="en-US" smtClean="0"/>
              <a:t>2/25/2025</a:t>
            </a:fld>
            <a:endParaRPr lang="en-US" dirty="0"/>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fontAlgn="auto">
              <a:spcBef>
                <a:spcPts val="0"/>
              </a:spcBef>
              <a:spcAft>
                <a:spcPts val="0"/>
              </a:spcAft>
              <a:defRPr>
                <a:latin typeface="+mn-lt"/>
                <a:ea typeface="+mn-ea"/>
                <a:cs typeface="+mn-cs"/>
              </a:defRPr>
            </a:lvl1pPr>
          </a:lstStyle>
          <a:p>
            <a:endParaRPr lang="en-US" dirty="0"/>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6A82F5F7-4F6D-4F6C-94A9-238463ECF381}" type="slidenum">
              <a:rPr lang="en-US" smtClean="0"/>
              <a:pPr/>
              <a:t>‹#›</a:t>
            </a:fld>
            <a:endParaRPr lang="en-US" dirty="0"/>
          </a:p>
        </p:txBody>
      </p:sp>
    </p:spTree>
    <p:extLst>
      <p:ext uri="{BB962C8B-B14F-4D97-AF65-F5344CB8AC3E}">
        <p14:creationId xmlns:p14="http://schemas.microsoft.com/office/powerpoint/2010/main" val="3459137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D7A6807F-852A-3D41-B711-9DE60FBAE565}" type="datetimeFigureOut">
              <a:rPr lang="en-US" smtClean="0"/>
              <a:t>2/25/2025</a:t>
            </a:fld>
            <a:endParaRPr lang="en-US" dirty="0"/>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fontAlgn="auto">
              <a:spcBef>
                <a:spcPts val="0"/>
              </a:spcBef>
              <a:spcAft>
                <a:spcPts val="0"/>
              </a:spcAft>
              <a:defRPr>
                <a:latin typeface="+mn-lt"/>
                <a:ea typeface="+mn-ea"/>
                <a:cs typeface="+mn-cs"/>
              </a:defRPr>
            </a:lvl1pPr>
          </a:lstStyle>
          <a:p>
            <a:endParaRPr lang="en-US" dirty="0"/>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6A82F5F7-4F6D-4F6C-94A9-238463ECF381}" type="slidenum">
              <a:rPr lang="en-US" smtClean="0"/>
              <a:pPr/>
              <a:t>‹#›</a:t>
            </a:fld>
            <a:endParaRPr lang="en-US" dirty="0"/>
          </a:p>
        </p:txBody>
      </p:sp>
    </p:spTree>
    <p:extLst>
      <p:ext uri="{BB962C8B-B14F-4D97-AF65-F5344CB8AC3E}">
        <p14:creationId xmlns:p14="http://schemas.microsoft.com/office/powerpoint/2010/main" val="3473888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D7A6807F-852A-3D41-B711-9DE60FBAE565}" type="datetimeFigureOut">
              <a:rPr lang="en-US" smtClean="0"/>
              <a:t>2/25/2025</a:t>
            </a:fld>
            <a:endParaRPr lang="en-US" dirty="0"/>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fontAlgn="auto">
              <a:spcBef>
                <a:spcPts val="0"/>
              </a:spcBef>
              <a:spcAft>
                <a:spcPts val="0"/>
              </a:spcAft>
              <a:defRPr>
                <a:latin typeface="+mn-lt"/>
                <a:ea typeface="+mn-ea"/>
                <a:cs typeface="+mn-cs"/>
              </a:defRPr>
            </a:lvl1pPr>
          </a:lstStyle>
          <a:p>
            <a:endParaRPr lang="en-US" dirty="0"/>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6A82F5F7-4F6D-4F6C-94A9-238463ECF381}" type="slidenum">
              <a:rPr lang="en-US" smtClean="0"/>
              <a:pPr/>
              <a:t>‹#›</a:t>
            </a:fld>
            <a:endParaRPr lang="en-US" dirty="0"/>
          </a:p>
        </p:txBody>
      </p:sp>
    </p:spTree>
    <p:extLst>
      <p:ext uri="{BB962C8B-B14F-4D97-AF65-F5344CB8AC3E}">
        <p14:creationId xmlns:p14="http://schemas.microsoft.com/office/powerpoint/2010/main" val="1900666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1E03117C-01CC-4A5F-8796-53B429EA9B2A}" type="datetimeFigureOut">
              <a:rPr lang="en-US" smtClean="0"/>
              <a:pPr/>
              <a:t>2/25/2025</a:t>
            </a:fld>
            <a:endParaRPr lang="en-US" dirty="0"/>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fontAlgn="auto">
              <a:spcBef>
                <a:spcPts val="0"/>
              </a:spcBef>
              <a:spcAft>
                <a:spcPts val="0"/>
              </a:spcAft>
              <a:defRPr>
                <a:latin typeface="+mn-lt"/>
                <a:ea typeface="+mn-ea"/>
                <a:cs typeface="+mn-cs"/>
              </a:defRPr>
            </a:lvl1pPr>
          </a:lstStyle>
          <a:p>
            <a:endParaRPr lang="en-US" dirty="0"/>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7AD9C91A-F76C-4C9A-88BA-8F73792E46BF}" type="slidenum">
              <a:rPr lang="en-US" smtClean="0"/>
              <a:pPr/>
              <a:t>‹#›</a:t>
            </a:fld>
            <a:endParaRPr lang="en-US" dirty="0"/>
          </a:p>
        </p:txBody>
      </p:sp>
    </p:spTree>
    <p:extLst>
      <p:ext uri="{BB962C8B-B14F-4D97-AF65-F5344CB8AC3E}">
        <p14:creationId xmlns:p14="http://schemas.microsoft.com/office/powerpoint/2010/main" val="1819334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2C9C37E1-577B-446B-841B-5F785EF39FDE}" type="datetimeFigureOut">
              <a:rPr lang="en-US" smtClean="0"/>
              <a:t>2/25/2025</a:t>
            </a:fld>
            <a:endParaRPr lang="en-US" dirty="0"/>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fontAlgn="auto">
              <a:spcBef>
                <a:spcPts val="0"/>
              </a:spcBef>
              <a:spcAft>
                <a:spcPts val="0"/>
              </a:spcAft>
              <a:defRPr>
                <a:latin typeface="+mn-lt"/>
                <a:ea typeface="+mn-ea"/>
                <a:cs typeface="+mn-cs"/>
              </a:defRPr>
            </a:lvl1pPr>
          </a:lstStyle>
          <a:p>
            <a:endParaRPr lang="en-US" dirty="0"/>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527585C4-B945-4349-9531-B9E24AE9E905}" type="slidenum">
              <a:rPr lang="en-US" smtClean="0"/>
              <a:t>‹#›</a:t>
            </a:fld>
            <a:endParaRPr lang="en-US" dirty="0"/>
          </a:p>
        </p:txBody>
      </p:sp>
    </p:spTree>
    <p:extLst>
      <p:ext uri="{BB962C8B-B14F-4D97-AF65-F5344CB8AC3E}">
        <p14:creationId xmlns:p14="http://schemas.microsoft.com/office/powerpoint/2010/main" val="3963390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D7A6807F-852A-3D41-B711-9DE60FBAE565}" type="datetimeFigureOut">
              <a:rPr lang="en-US" smtClean="0"/>
              <a:t>2/25/2025</a:t>
            </a:fld>
            <a:endParaRPr lang="en-US" dirty="0"/>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lvl1pPr fontAlgn="auto">
              <a:spcBef>
                <a:spcPts val="0"/>
              </a:spcBef>
              <a:spcAft>
                <a:spcPts val="0"/>
              </a:spcAft>
              <a:defRPr>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6A82F5F7-4F6D-4F6C-94A9-238463ECF381}" type="slidenum">
              <a:rPr lang="en-US" smtClean="0"/>
              <a:pPr/>
              <a:t>‹#›</a:t>
            </a:fld>
            <a:endParaRPr lang="en-US" dirty="0"/>
          </a:p>
        </p:txBody>
      </p:sp>
    </p:spTree>
    <p:extLst>
      <p:ext uri="{BB962C8B-B14F-4D97-AF65-F5344CB8AC3E}">
        <p14:creationId xmlns:p14="http://schemas.microsoft.com/office/powerpoint/2010/main" val="302026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09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D7A6807F-852A-3D41-B711-9DE60FBAE565}" type="datetimeFigureOut">
              <a:rPr lang="en-US" smtClean="0"/>
              <a:t>2/25/2025</a:t>
            </a:fld>
            <a:endParaRPr lang="en-US" dirty="0"/>
          </a:p>
        </p:txBody>
      </p:sp>
      <p:sp>
        <p:nvSpPr>
          <p:cNvPr id="8" name="Footer Placeholder 7"/>
          <p:cNvSpPr>
            <a:spLocks noGrp="1"/>
          </p:cNvSpPr>
          <p:nvPr>
            <p:ph type="ftr" sz="quarter" idx="11"/>
          </p:nvPr>
        </p:nvSpPr>
        <p:spPr>
          <a:xfrm>
            <a:off x="4165600" y="6356351"/>
            <a:ext cx="3860800" cy="365125"/>
          </a:xfrm>
          <a:prstGeom prst="rect">
            <a:avLst/>
          </a:prstGeom>
        </p:spPr>
        <p:txBody>
          <a:bodyPr/>
          <a:lstStyle>
            <a:lvl1pPr fontAlgn="auto">
              <a:spcBef>
                <a:spcPts val="0"/>
              </a:spcBef>
              <a:spcAft>
                <a:spcPts val="0"/>
              </a:spcAft>
              <a:defRPr>
                <a:latin typeface="+mn-lt"/>
                <a:ea typeface="+mn-ea"/>
                <a:cs typeface="+mn-cs"/>
              </a:defRPr>
            </a:lvl1pPr>
          </a:lstStyle>
          <a:p>
            <a:endParaRPr lang="en-US" dirty="0"/>
          </a:p>
        </p:txBody>
      </p:sp>
      <p:sp>
        <p:nvSpPr>
          <p:cNvPr id="9" name="Slide Number Placeholder 8"/>
          <p:cNvSpPr>
            <a:spLocks noGrp="1"/>
          </p:cNvSpPr>
          <p:nvPr>
            <p:ph type="sldNum" sz="quarter" idx="12"/>
          </p:nvPr>
        </p:nvSpPr>
        <p:spPr>
          <a:xfrm>
            <a:off x="8737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6A82F5F7-4F6D-4F6C-94A9-238463ECF381}" type="slidenum">
              <a:rPr lang="en-US" smtClean="0"/>
              <a:pPr/>
              <a:t>‹#›</a:t>
            </a:fld>
            <a:endParaRPr lang="en-US" dirty="0"/>
          </a:p>
        </p:txBody>
      </p:sp>
    </p:spTree>
    <p:extLst>
      <p:ext uri="{BB962C8B-B14F-4D97-AF65-F5344CB8AC3E}">
        <p14:creationId xmlns:p14="http://schemas.microsoft.com/office/powerpoint/2010/main" val="1883397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09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D7A6807F-852A-3D41-B711-9DE60FBAE565}" type="datetimeFigureOut">
              <a:rPr lang="en-US" smtClean="0"/>
              <a:t>2/25/2025</a:t>
            </a:fld>
            <a:endParaRPr lang="en-US" dirty="0"/>
          </a:p>
        </p:txBody>
      </p:sp>
      <p:sp>
        <p:nvSpPr>
          <p:cNvPr id="4" name="Footer Placeholder 3"/>
          <p:cNvSpPr>
            <a:spLocks noGrp="1"/>
          </p:cNvSpPr>
          <p:nvPr>
            <p:ph type="ftr" sz="quarter" idx="11"/>
          </p:nvPr>
        </p:nvSpPr>
        <p:spPr>
          <a:xfrm>
            <a:off x="4165600" y="6356351"/>
            <a:ext cx="3860800" cy="365125"/>
          </a:xfrm>
          <a:prstGeom prst="rect">
            <a:avLst/>
          </a:prstGeom>
        </p:spPr>
        <p:txBody>
          <a:bodyPr/>
          <a:lstStyle>
            <a:lvl1pPr fontAlgn="auto">
              <a:spcBef>
                <a:spcPts val="0"/>
              </a:spcBef>
              <a:spcAft>
                <a:spcPts val="0"/>
              </a:spcAft>
              <a:defRPr>
                <a:latin typeface="+mn-lt"/>
                <a:ea typeface="+mn-ea"/>
                <a:cs typeface="+mn-cs"/>
              </a:defRPr>
            </a:lvl1pPr>
          </a:lstStyle>
          <a:p>
            <a:endParaRPr lang="en-US" dirty="0"/>
          </a:p>
        </p:txBody>
      </p:sp>
      <p:sp>
        <p:nvSpPr>
          <p:cNvPr id="5" name="Slide Number Placeholder 4"/>
          <p:cNvSpPr>
            <a:spLocks noGrp="1"/>
          </p:cNvSpPr>
          <p:nvPr>
            <p:ph type="sldNum" sz="quarter" idx="12"/>
          </p:nvPr>
        </p:nvSpPr>
        <p:spPr>
          <a:xfrm>
            <a:off x="8737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6A82F5F7-4F6D-4F6C-94A9-238463ECF381}" type="slidenum">
              <a:rPr lang="en-US" smtClean="0"/>
              <a:pPr/>
              <a:t>‹#›</a:t>
            </a:fld>
            <a:endParaRPr lang="en-US" dirty="0"/>
          </a:p>
        </p:txBody>
      </p:sp>
    </p:spTree>
    <p:extLst>
      <p:ext uri="{BB962C8B-B14F-4D97-AF65-F5344CB8AC3E}">
        <p14:creationId xmlns:p14="http://schemas.microsoft.com/office/powerpoint/2010/main" val="877444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1E03117C-01CC-4A5F-8796-53B429EA9B2A}" type="datetimeFigureOut">
              <a:rPr lang="en-US" smtClean="0"/>
              <a:pPr/>
              <a:t>2/25/2025</a:t>
            </a:fld>
            <a:endParaRPr lang="en-US" dirty="0"/>
          </a:p>
        </p:txBody>
      </p:sp>
      <p:sp>
        <p:nvSpPr>
          <p:cNvPr id="3" name="Footer Placeholder 2"/>
          <p:cNvSpPr>
            <a:spLocks noGrp="1"/>
          </p:cNvSpPr>
          <p:nvPr>
            <p:ph type="ftr" sz="quarter" idx="11"/>
          </p:nvPr>
        </p:nvSpPr>
        <p:spPr>
          <a:xfrm>
            <a:off x="4165600" y="6356351"/>
            <a:ext cx="3860800" cy="365125"/>
          </a:xfrm>
          <a:prstGeom prst="rect">
            <a:avLst/>
          </a:prstGeom>
        </p:spPr>
        <p:txBody>
          <a:bodyPr/>
          <a:lstStyle>
            <a:lvl1pPr fontAlgn="auto">
              <a:spcBef>
                <a:spcPts val="0"/>
              </a:spcBef>
              <a:spcAft>
                <a:spcPts val="0"/>
              </a:spcAft>
              <a:defRPr>
                <a:latin typeface="+mn-lt"/>
                <a:ea typeface="+mn-ea"/>
                <a:cs typeface="+mn-cs"/>
              </a:defRPr>
            </a:lvl1pPr>
          </a:lstStyle>
          <a:p>
            <a:endParaRPr lang="en-US" dirty="0"/>
          </a:p>
        </p:txBody>
      </p:sp>
      <p:sp>
        <p:nvSpPr>
          <p:cNvPr id="4" name="Slide Number Placeholder 3"/>
          <p:cNvSpPr>
            <a:spLocks noGrp="1"/>
          </p:cNvSpPr>
          <p:nvPr>
            <p:ph type="sldNum" sz="quarter" idx="12"/>
          </p:nvPr>
        </p:nvSpPr>
        <p:spPr>
          <a:xfrm>
            <a:off x="8737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7AD9C91A-F76C-4C9A-88BA-8F73792E46BF}" type="slidenum">
              <a:rPr lang="en-US" smtClean="0"/>
              <a:pPr/>
              <a:t>‹#›</a:t>
            </a:fld>
            <a:endParaRPr lang="en-US" dirty="0"/>
          </a:p>
        </p:txBody>
      </p:sp>
    </p:spTree>
    <p:extLst>
      <p:ext uri="{BB962C8B-B14F-4D97-AF65-F5344CB8AC3E}">
        <p14:creationId xmlns:p14="http://schemas.microsoft.com/office/powerpoint/2010/main" val="1268293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D7A6807F-852A-3D41-B711-9DE60FBAE565}" type="datetimeFigureOut">
              <a:rPr lang="en-US" smtClean="0"/>
              <a:t>2/25/2025</a:t>
            </a:fld>
            <a:endParaRPr lang="en-US" dirty="0"/>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lvl1pPr fontAlgn="auto">
              <a:spcBef>
                <a:spcPts val="0"/>
              </a:spcBef>
              <a:spcAft>
                <a:spcPts val="0"/>
              </a:spcAft>
              <a:defRPr>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6A82F5F7-4F6D-4F6C-94A9-238463ECF381}" type="slidenum">
              <a:rPr lang="en-US" smtClean="0"/>
              <a:pPr/>
              <a:t>‹#›</a:t>
            </a:fld>
            <a:endParaRPr lang="en-US" dirty="0"/>
          </a:p>
        </p:txBody>
      </p:sp>
    </p:spTree>
    <p:extLst>
      <p:ext uri="{BB962C8B-B14F-4D97-AF65-F5344CB8AC3E}">
        <p14:creationId xmlns:p14="http://schemas.microsoft.com/office/powerpoint/2010/main" val="620766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D7A6807F-852A-3D41-B711-9DE60FBAE565}" type="datetimeFigureOut">
              <a:rPr lang="en-US" smtClean="0"/>
              <a:t>2/25/2025</a:t>
            </a:fld>
            <a:endParaRPr lang="en-US" dirty="0"/>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lvl1pPr fontAlgn="auto">
              <a:spcBef>
                <a:spcPts val="0"/>
              </a:spcBef>
              <a:spcAft>
                <a:spcPts val="0"/>
              </a:spcAft>
              <a:defRPr>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6A82F5F7-4F6D-4F6C-94A9-238463ECF381}" type="slidenum">
              <a:rPr lang="en-US" smtClean="0"/>
              <a:pPr/>
              <a:t>‹#›</a:t>
            </a:fld>
            <a:endParaRPr lang="en-US" dirty="0"/>
          </a:p>
        </p:txBody>
      </p:sp>
    </p:spTree>
    <p:extLst>
      <p:ext uri="{BB962C8B-B14F-4D97-AF65-F5344CB8AC3E}">
        <p14:creationId xmlns:p14="http://schemas.microsoft.com/office/powerpoint/2010/main" val="4050880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28" name="Picture 6" descr="NAW-112 Powerpoint Template v3 BLANK3[12].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72584" y="14288"/>
            <a:ext cx="12608984"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16813296"/>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0E672EFE-D53F-737C-DD2C-73F17A319DCB}"/>
              </a:ext>
            </a:extLst>
          </p:cNvPr>
          <p:cNvSpPr>
            <a:spLocks noGrp="1"/>
          </p:cNvSpPr>
          <p:nvPr>
            <p:ph type="title"/>
          </p:nvPr>
        </p:nvSpPr>
        <p:spPr>
          <a:xfrm>
            <a:off x="0" y="1506071"/>
            <a:ext cx="12192000" cy="4168588"/>
          </a:xfrm>
        </p:spPr>
        <p:txBody>
          <a:bodyPr>
            <a:noAutofit/>
          </a:bodyPr>
          <a:lstStyle/>
          <a:p>
            <a:pPr algn="ctr"/>
            <a:r>
              <a:rPr lang="en-US" sz="7200" dirty="0">
                <a:solidFill>
                  <a:schemeClr val="tx1"/>
                </a:solidFill>
                <a:latin typeface="Times New Roman" panose="02020603050405020304" pitchFamily="18" charset="0"/>
                <a:cs typeface="Times New Roman" panose="02020603050405020304" pitchFamily="18" charset="0"/>
              </a:rPr>
              <a:t>Chapter Nominations / Elections</a:t>
            </a:r>
          </a:p>
        </p:txBody>
      </p:sp>
    </p:spTree>
    <p:extLst>
      <p:ext uri="{BB962C8B-B14F-4D97-AF65-F5344CB8AC3E}">
        <p14:creationId xmlns:p14="http://schemas.microsoft.com/office/powerpoint/2010/main" val="2983278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7ECEA207-7464-B895-207B-C64878440412}"/>
              </a:ext>
            </a:extLst>
          </p:cNvPr>
          <p:cNvSpPr txBox="1">
            <a:spLocks/>
          </p:cNvSpPr>
          <p:nvPr/>
        </p:nvSpPr>
        <p:spPr bwMode="auto">
          <a:xfrm>
            <a:off x="346494" y="917047"/>
            <a:ext cx="11499012" cy="6397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defTabSz="457200" fontAlgn="base">
              <a:spcBef>
                <a:spcPct val="0"/>
              </a:spcBef>
              <a:spcAft>
                <a:spcPct val="0"/>
              </a:spcAft>
              <a:defRPr/>
            </a:pPr>
            <a:r>
              <a:rPr kumimoji="0" lang="en-US" sz="4800" b="0" i="0" u="none" strike="noStrike" kern="1200" cap="none" spc="0" normalizeH="0" baseline="0" noProof="0" dirty="0">
                <a:ln>
                  <a:noFill/>
                </a:ln>
                <a:effectLst/>
                <a:uLnTx/>
                <a:uFillTx/>
                <a:latin typeface="Times New Roman" panose="02020603050405020304" pitchFamily="18" charset="0"/>
                <a:ea typeface="ＭＳ Ｐゴシック" charset="-128"/>
                <a:cs typeface="Times New Roman" panose="02020603050405020304" pitchFamily="18" charset="0"/>
              </a:rPr>
              <a:t>Nominating Committee:</a:t>
            </a:r>
          </a:p>
        </p:txBody>
      </p:sp>
      <p:sp>
        <p:nvSpPr>
          <p:cNvPr id="6" name="Content Placeholder 2">
            <a:extLst>
              <a:ext uri="{FF2B5EF4-FFF2-40B4-BE49-F238E27FC236}">
                <a16:creationId xmlns:a16="http://schemas.microsoft.com/office/drawing/2014/main" id="{4AE563C6-C2E3-6161-F9B3-06CCC0F58941}"/>
              </a:ext>
            </a:extLst>
          </p:cNvPr>
          <p:cNvSpPr>
            <a:spLocks noGrp="1"/>
          </p:cNvSpPr>
          <p:nvPr>
            <p:ph idx="1"/>
          </p:nvPr>
        </p:nvSpPr>
        <p:spPr>
          <a:xfrm>
            <a:off x="364664" y="1534885"/>
            <a:ext cx="11480841" cy="4525963"/>
          </a:xfrm>
        </p:spPr>
        <p:txBody>
          <a:bodyPr/>
          <a:lstStyle/>
          <a:p>
            <a:pPr marL="463550" indent="-463550">
              <a:spcBef>
                <a:spcPts val="0"/>
              </a:spcBef>
              <a:buClr>
                <a:srgbClr val="C00000"/>
              </a:buClr>
              <a:buSzPct val="150000"/>
              <a:buBlip>
                <a:blip r:embed="rId3"/>
              </a:buBlip>
            </a:pPr>
            <a:r>
              <a:rPr lang="en-US" sz="3000" dirty="0">
                <a:latin typeface="Times New Roman" panose="02020603050405020304" pitchFamily="18" charset="0"/>
                <a:ea typeface="+mn-lt"/>
                <a:cs typeface="Times New Roman" panose="02020603050405020304" pitchFamily="18" charset="0"/>
              </a:rPr>
              <a:t>Elected by the end of March each year</a:t>
            </a:r>
          </a:p>
          <a:p>
            <a:pPr marL="463550" indent="-463550">
              <a:buClr>
                <a:srgbClr val="C00000"/>
              </a:buClr>
              <a:buSzPct val="150000"/>
              <a:buBlip>
                <a:blip r:embed="rId3"/>
              </a:buBlip>
            </a:pPr>
            <a:r>
              <a:rPr lang="en-US" sz="3000" dirty="0">
                <a:latin typeface="Times New Roman" panose="02020603050405020304" pitchFamily="18" charset="0"/>
                <a:cs typeface="Times New Roman" panose="02020603050405020304" pitchFamily="18" charset="0"/>
              </a:rPr>
              <a:t>Not less than three (3) voting members – two (2) from membership and one (1) from the board.</a:t>
            </a:r>
          </a:p>
          <a:p>
            <a:pPr marL="914400" lvl="1" indent="-457200">
              <a:buClr>
                <a:srgbClr val="C00000"/>
              </a:buClr>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President and President-Elect can not serve</a:t>
            </a:r>
          </a:p>
          <a:p>
            <a:pPr marL="463550" indent="-463550">
              <a:buClr>
                <a:srgbClr val="C00000"/>
              </a:buClr>
              <a:buSzPct val="150000"/>
              <a:buBlip>
                <a:blip r:embed="rId3"/>
              </a:buBlip>
            </a:pPr>
            <a:r>
              <a:rPr lang="en-US" sz="3000" dirty="0">
                <a:latin typeface="Times New Roman" panose="02020603050405020304" pitchFamily="18" charset="0"/>
                <a:cs typeface="Times New Roman" panose="02020603050405020304" pitchFamily="18" charset="0"/>
              </a:rPr>
              <a:t>The Committee shall elect its own chair</a:t>
            </a:r>
          </a:p>
          <a:p>
            <a:pPr marL="463550" indent="-463550">
              <a:buClr>
                <a:srgbClr val="C00000"/>
              </a:buClr>
              <a:buSzPct val="150000"/>
              <a:buBlip>
                <a:blip r:embed="rId3"/>
              </a:buBlip>
            </a:pPr>
            <a:r>
              <a:rPr lang="en-US" sz="3000" dirty="0">
                <a:latin typeface="Times New Roman" panose="02020603050405020304" pitchFamily="18" charset="0"/>
                <a:cs typeface="Times New Roman" panose="02020603050405020304" pitchFamily="18" charset="0"/>
              </a:rPr>
              <a:t>Submit nominees for each office and director position by the end of May</a:t>
            </a:r>
          </a:p>
          <a:p>
            <a:pPr marL="914400" lvl="1" indent="-457200">
              <a:buClr>
                <a:srgbClr val="C00000"/>
              </a:buClr>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Elections take place by the end of June</a:t>
            </a:r>
          </a:p>
        </p:txBody>
      </p:sp>
    </p:spTree>
    <p:extLst>
      <p:ext uri="{BB962C8B-B14F-4D97-AF65-F5344CB8AC3E}">
        <p14:creationId xmlns:p14="http://schemas.microsoft.com/office/powerpoint/2010/main" val="1688515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7ECEA207-7464-B895-207B-C64878440412}"/>
              </a:ext>
            </a:extLst>
          </p:cNvPr>
          <p:cNvSpPr txBox="1">
            <a:spLocks/>
          </p:cNvSpPr>
          <p:nvPr/>
        </p:nvSpPr>
        <p:spPr bwMode="auto">
          <a:xfrm>
            <a:off x="346494" y="917047"/>
            <a:ext cx="11499012" cy="6397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defTabSz="457200" fontAlgn="base">
              <a:spcBef>
                <a:spcPct val="0"/>
              </a:spcBef>
              <a:spcAft>
                <a:spcPct val="0"/>
              </a:spcAft>
              <a:defRPr/>
            </a:pPr>
            <a:r>
              <a:rPr kumimoji="0" lang="en-US" sz="4800" b="0" i="0" u="none" strike="noStrike" kern="1200" cap="none" spc="0" normalizeH="0" baseline="0" noProof="0" dirty="0">
                <a:ln>
                  <a:noFill/>
                </a:ln>
                <a:effectLst/>
                <a:uLnTx/>
                <a:uFillTx/>
                <a:latin typeface="Times New Roman" panose="02020603050405020304" pitchFamily="18" charset="0"/>
                <a:ea typeface="ＭＳ Ｐゴシック" charset="-128"/>
                <a:cs typeface="Times New Roman" panose="02020603050405020304" pitchFamily="18" charset="0"/>
              </a:rPr>
              <a:t>Chapter Nominations:</a:t>
            </a:r>
          </a:p>
        </p:txBody>
      </p:sp>
      <p:sp>
        <p:nvSpPr>
          <p:cNvPr id="6" name="Content Placeholder 2">
            <a:extLst>
              <a:ext uri="{FF2B5EF4-FFF2-40B4-BE49-F238E27FC236}">
                <a16:creationId xmlns:a16="http://schemas.microsoft.com/office/drawing/2014/main" id="{4AE563C6-C2E3-6161-F9B3-06CCC0F58941}"/>
              </a:ext>
            </a:extLst>
          </p:cNvPr>
          <p:cNvSpPr>
            <a:spLocks noGrp="1"/>
          </p:cNvSpPr>
          <p:nvPr>
            <p:ph idx="1"/>
          </p:nvPr>
        </p:nvSpPr>
        <p:spPr>
          <a:xfrm>
            <a:off x="364664" y="1534885"/>
            <a:ext cx="11480841" cy="4525963"/>
          </a:xfrm>
        </p:spPr>
        <p:txBody>
          <a:bodyPr/>
          <a:lstStyle/>
          <a:p>
            <a:pPr marL="0" indent="0">
              <a:buNone/>
            </a:pPr>
            <a:r>
              <a:rPr lang="en-US" sz="2800" dirty="0">
                <a:latin typeface="Times New Roman" panose="02020603050405020304" pitchFamily="18" charset="0"/>
                <a:cs typeface="Times New Roman" panose="02020603050405020304" pitchFamily="18" charset="0"/>
              </a:rPr>
              <a:t>When the Nominating Committee presents the slate at the General Membership meeting, nominations are allowed from the floor. A simple way to handle this is by going office by office individually. </a:t>
            </a:r>
          </a:p>
          <a:p>
            <a:pPr marL="0" indent="0">
              <a:buNone/>
            </a:pPr>
            <a:r>
              <a:rPr lang="en-US" sz="2800" dirty="0">
                <a:latin typeface="Times New Roman" panose="02020603050405020304" pitchFamily="18" charset="0"/>
                <a:cs typeface="Times New Roman" panose="02020603050405020304" pitchFamily="18" charset="0"/>
              </a:rPr>
              <a:t>A sample script follows:</a:t>
            </a:r>
          </a:p>
          <a:p>
            <a:pPr marL="463550" indent="-463550">
              <a:buClr>
                <a:srgbClr val="C00000"/>
              </a:buClr>
              <a:buSzPct val="150000"/>
              <a:buBlip>
                <a:blip r:embed="rId3"/>
              </a:buBlip>
            </a:pPr>
            <a:r>
              <a:rPr lang="en-US" sz="2600" b="1" dirty="0">
                <a:latin typeface="Times New Roman" panose="02020603050405020304" pitchFamily="18" charset="0"/>
                <a:cs typeface="Times New Roman" panose="02020603050405020304" pitchFamily="18" charset="0"/>
              </a:rPr>
              <a:t>President:</a:t>
            </a:r>
            <a:r>
              <a:rPr lang="en-US" sz="2600" dirty="0">
                <a:latin typeface="Times New Roman" panose="02020603050405020304" pitchFamily="18" charset="0"/>
                <a:cs typeface="Times New Roman" panose="02020603050405020304" pitchFamily="18" charset="0"/>
              </a:rPr>
              <a:t> The Nominating Committee has presented the slate of Officers and Directors. At this time, the floor is open for nominations for the office of President. Are there any nominations for the office of President? (nominations are taken, if any) Are there any other nominations for the office of President? Hearing none, the nominations for the office of President are closed. </a:t>
            </a:r>
          </a:p>
        </p:txBody>
      </p:sp>
    </p:spTree>
    <p:extLst>
      <p:ext uri="{BB962C8B-B14F-4D97-AF65-F5344CB8AC3E}">
        <p14:creationId xmlns:p14="http://schemas.microsoft.com/office/powerpoint/2010/main" val="2413530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7ECEA207-7464-B895-207B-C64878440412}"/>
              </a:ext>
            </a:extLst>
          </p:cNvPr>
          <p:cNvSpPr txBox="1">
            <a:spLocks/>
          </p:cNvSpPr>
          <p:nvPr/>
        </p:nvSpPr>
        <p:spPr bwMode="auto">
          <a:xfrm>
            <a:off x="346494" y="917047"/>
            <a:ext cx="11499012" cy="6397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defTabSz="457200" fontAlgn="base">
              <a:spcBef>
                <a:spcPct val="0"/>
              </a:spcBef>
              <a:spcAft>
                <a:spcPct val="0"/>
              </a:spcAft>
              <a:defRPr/>
            </a:pPr>
            <a:r>
              <a:rPr kumimoji="0" lang="en-US" sz="4800" b="0" i="0" u="none" strike="noStrike" kern="1200" cap="none" spc="0" normalizeH="0" baseline="0" noProof="0" dirty="0">
                <a:ln>
                  <a:noFill/>
                </a:ln>
                <a:effectLst/>
                <a:uLnTx/>
                <a:uFillTx/>
                <a:latin typeface="Times New Roman" panose="02020603050405020304" pitchFamily="18" charset="0"/>
                <a:ea typeface="ＭＳ Ｐゴシック" charset="-128"/>
                <a:cs typeface="Times New Roman" panose="02020603050405020304" pitchFamily="18" charset="0"/>
              </a:rPr>
              <a:t>Chapter Elections:</a:t>
            </a:r>
          </a:p>
        </p:txBody>
      </p:sp>
      <p:sp>
        <p:nvSpPr>
          <p:cNvPr id="6" name="Content Placeholder 2">
            <a:extLst>
              <a:ext uri="{FF2B5EF4-FFF2-40B4-BE49-F238E27FC236}">
                <a16:creationId xmlns:a16="http://schemas.microsoft.com/office/drawing/2014/main" id="{4AE563C6-C2E3-6161-F9B3-06CCC0F58941}"/>
              </a:ext>
            </a:extLst>
          </p:cNvPr>
          <p:cNvSpPr>
            <a:spLocks noGrp="1"/>
          </p:cNvSpPr>
          <p:nvPr>
            <p:ph idx="1"/>
          </p:nvPr>
        </p:nvSpPr>
        <p:spPr>
          <a:xfrm>
            <a:off x="364664" y="1534885"/>
            <a:ext cx="11480841" cy="3086101"/>
          </a:xfrm>
        </p:spPr>
        <p:txBody>
          <a:bodyPr/>
          <a:lstStyle/>
          <a:p>
            <a:pPr marL="463550" indent="-463550">
              <a:buClr>
                <a:srgbClr val="C00000"/>
              </a:buClr>
              <a:buSzPct val="150000"/>
              <a:buBlip>
                <a:blip r:embed="rId3"/>
              </a:buBlip>
            </a:pPr>
            <a:r>
              <a:rPr lang="en-US" sz="2700" dirty="0">
                <a:latin typeface="Times New Roman" panose="02020603050405020304" pitchFamily="18" charset="0"/>
                <a:cs typeface="Times New Roman" panose="02020603050405020304" pitchFamily="18" charset="0"/>
              </a:rPr>
              <a:t>Elections take place by the end of June</a:t>
            </a:r>
          </a:p>
          <a:p>
            <a:pPr marL="463550" indent="-463550" algn="l">
              <a:buClr>
                <a:srgbClr val="C00000"/>
              </a:buClr>
              <a:buSzPct val="150000"/>
              <a:buBlip>
                <a:blip r:embed="rId3"/>
              </a:buBlip>
            </a:pPr>
            <a:r>
              <a:rPr lang="en-US" sz="2700" dirty="0">
                <a:latin typeface="Times New Roman" panose="02020603050405020304" pitchFamily="18" charset="0"/>
                <a:ea typeface="+mn-lt"/>
                <a:cs typeface="Times New Roman" panose="02020603050405020304" pitchFamily="18" charset="0"/>
              </a:rPr>
              <a:t>Can be held one of two ways:</a:t>
            </a:r>
          </a:p>
          <a:p>
            <a:pPr marL="914400" lvl="2" indent="-454025" algn="l">
              <a:buClr>
                <a:srgbClr val="C00000"/>
              </a:buClr>
              <a:buSzPct val="100000"/>
              <a:buFont typeface="Courier New,monospace"/>
              <a:buChar char="o"/>
            </a:pPr>
            <a:r>
              <a:rPr lang="en-US" sz="2700" dirty="0">
                <a:solidFill>
                  <a:schemeClr val="tx1"/>
                </a:solidFill>
                <a:latin typeface="Times New Roman" panose="02020603050405020304" pitchFamily="18" charset="0"/>
                <a:ea typeface="+mn-lt"/>
                <a:cs typeface="Times New Roman" panose="02020603050405020304" pitchFamily="18" charset="0"/>
              </a:rPr>
              <a:t>General Membership Meeting – need 1/3 of voting members present for quorum</a:t>
            </a:r>
          </a:p>
          <a:p>
            <a:pPr marL="914400" lvl="2" indent="-454025" algn="l">
              <a:buClr>
                <a:srgbClr val="C00000"/>
              </a:buClr>
              <a:buSzPct val="100000"/>
              <a:buFont typeface="Courier New,monospace"/>
              <a:buChar char="o"/>
            </a:pPr>
            <a:r>
              <a:rPr lang="en-US" sz="2700" dirty="0">
                <a:solidFill>
                  <a:schemeClr val="tx1"/>
                </a:solidFill>
                <a:latin typeface="Times New Roman" panose="02020603050405020304" pitchFamily="18" charset="0"/>
                <a:ea typeface="+mn-lt"/>
                <a:cs typeface="Times New Roman" panose="02020603050405020304" pitchFamily="18" charset="0"/>
              </a:rPr>
              <a:t>Mail Ballot – majority of vote received (Article IX, Section 7)</a:t>
            </a:r>
            <a:endParaRPr lang="en-US" sz="2700" dirty="0">
              <a:solidFill>
                <a:schemeClr val="tx1"/>
              </a:solidFill>
              <a:latin typeface="Times New Roman" panose="02020603050405020304" pitchFamily="18" charset="0"/>
              <a:cs typeface="Times New Roman" panose="02020603050405020304" pitchFamily="18" charset="0"/>
            </a:endParaRPr>
          </a:p>
          <a:p>
            <a:pPr marL="463550" indent="-463550" algn="l">
              <a:buClr>
                <a:srgbClr val="C00000"/>
              </a:buClr>
              <a:buSzPct val="150000"/>
              <a:buBlip>
                <a:blip r:embed="rId3"/>
              </a:buBlip>
            </a:pPr>
            <a:r>
              <a:rPr lang="en-US" sz="2700" dirty="0">
                <a:solidFill>
                  <a:srgbClr val="000000"/>
                </a:solidFill>
                <a:latin typeface="Times New Roman" panose="02020603050405020304" pitchFamily="18" charset="0"/>
                <a:cs typeface="Times New Roman" panose="02020603050405020304" pitchFamily="18" charset="0"/>
              </a:rPr>
              <a:t>To be elected as Vice President, President-Elect or President, you must have served on the Board of Directors (Article IX, Section 6)</a:t>
            </a:r>
          </a:p>
          <a:p>
            <a:pPr marL="463550" indent="-463550" algn="l">
              <a:buClr>
                <a:srgbClr val="C00000"/>
              </a:buClr>
              <a:buSzPct val="150000"/>
              <a:buBlip>
                <a:blip r:embed="rId3"/>
              </a:buBlip>
            </a:pPr>
            <a:r>
              <a:rPr lang="en-US" sz="2700" dirty="0">
                <a:solidFill>
                  <a:srgbClr val="000000"/>
                </a:solidFill>
                <a:latin typeface="Times New Roman" panose="02020603050405020304" pitchFamily="18" charset="0"/>
                <a:cs typeface="Times New Roman" panose="02020603050405020304" pitchFamily="18" charset="0"/>
              </a:rPr>
              <a:t>When there is only one nominee for any office or minimum nominees for directorship, the Secretary may be instructed to cast the elective ballot.</a:t>
            </a:r>
          </a:p>
        </p:txBody>
      </p:sp>
      <p:sp>
        <p:nvSpPr>
          <p:cNvPr id="2" name="TextBox 1">
            <a:extLst>
              <a:ext uri="{FF2B5EF4-FFF2-40B4-BE49-F238E27FC236}">
                <a16:creationId xmlns:a16="http://schemas.microsoft.com/office/drawing/2014/main" id="{55195FD9-BA60-6949-56FA-4699FF10EFB5}"/>
              </a:ext>
            </a:extLst>
          </p:cNvPr>
          <p:cNvSpPr txBox="1"/>
          <p:nvPr/>
        </p:nvSpPr>
        <p:spPr>
          <a:xfrm>
            <a:off x="2628900" y="6008912"/>
            <a:ext cx="6172200" cy="369332"/>
          </a:xfrm>
          <a:prstGeom prst="rect">
            <a:avLst/>
          </a:prstGeom>
          <a:noFill/>
        </p:spPr>
        <p:txBody>
          <a:bodyPr wrap="square" rtlCol="0">
            <a:spAutoFit/>
          </a:bodyPr>
          <a:lstStyle/>
          <a:p>
            <a:pPr algn="ctr"/>
            <a:r>
              <a:rPr lang="en-US" sz="1800" dirty="0">
                <a:highlight>
                  <a:srgbClr val="FFFF00"/>
                </a:highlight>
                <a:latin typeface="Times New Roman" panose="02020603050405020304" pitchFamily="18" charset="0"/>
                <a:cs typeface="Times New Roman" panose="02020603050405020304" pitchFamily="18" charset="0"/>
              </a:rPr>
              <a:t>*This is the current option for your chapter</a:t>
            </a:r>
            <a:endParaRPr lang="en-US" sz="1800" dirty="0">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7282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7ECEA207-7464-B895-207B-C64878440412}"/>
              </a:ext>
            </a:extLst>
          </p:cNvPr>
          <p:cNvSpPr txBox="1">
            <a:spLocks/>
          </p:cNvSpPr>
          <p:nvPr/>
        </p:nvSpPr>
        <p:spPr bwMode="auto">
          <a:xfrm>
            <a:off x="346494" y="917047"/>
            <a:ext cx="11499012" cy="6397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defTabSz="457200" fontAlgn="base">
              <a:spcBef>
                <a:spcPct val="0"/>
              </a:spcBef>
              <a:spcAft>
                <a:spcPct val="0"/>
              </a:spcAft>
              <a:defRPr/>
            </a:pPr>
            <a:r>
              <a:rPr kumimoji="0" lang="en-US" sz="4800" b="0" i="0" u="none" strike="noStrike" kern="1200" cap="none" spc="0" normalizeH="0" baseline="0" noProof="0" dirty="0">
                <a:ln>
                  <a:noFill/>
                </a:ln>
                <a:effectLst/>
                <a:uLnTx/>
                <a:uFillTx/>
                <a:latin typeface="Times New Roman" panose="02020603050405020304" pitchFamily="18" charset="0"/>
                <a:ea typeface="ＭＳ Ｐゴシック" charset="-128"/>
                <a:cs typeface="Times New Roman" panose="02020603050405020304" pitchFamily="18" charset="0"/>
              </a:rPr>
              <a:t>Chapter Elections: Membership Meeting</a:t>
            </a:r>
          </a:p>
        </p:txBody>
      </p:sp>
      <p:sp>
        <p:nvSpPr>
          <p:cNvPr id="6" name="Content Placeholder 2">
            <a:extLst>
              <a:ext uri="{FF2B5EF4-FFF2-40B4-BE49-F238E27FC236}">
                <a16:creationId xmlns:a16="http://schemas.microsoft.com/office/drawing/2014/main" id="{4AE563C6-C2E3-6161-F9B3-06CCC0F58941}"/>
              </a:ext>
            </a:extLst>
          </p:cNvPr>
          <p:cNvSpPr>
            <a:spLocks noGrp="1"/>
          </p:cNvSpPr>
          <p:nvPr>
            <p:ph idx="1"/>
          </p:nvPr>
        </p:nvSpPr>
        <p:spPr>
          <a:xfrm>
            <a:off x="364664" y="1534885"/>
            <a:ext cx="11480841" cy="4180115"/>
          </a:xfrm>
        </p:spPr>
        <p:txBody>
          <a:bodyPr/>
          <a:lstStyle/>
          <a:p>
            <a:pPr marL="463550" indent="-463550">
              <a:buClr>
                <a:srgbClr val="C00000"/>
              </a:buClr>
              <a:buSzPct val="150000"/>
              <a:buBlip>
                <a:blip r:embed="rId3"/>
              </a:buBlip>
            </a:pPr>
            <a:r>
              <a:rPr lang="en-US" sz="3000" dirty="0">
                <a:latin typeface="Times New Roman" panose="02020603050405020304" pitchFamily="18" charset="0"/>
                <a:cs typeface="Times New Roman" panose="02020603050405020304" pitchFamily="18" charset="0"/>
              </a:rPr>
              <a:t>Quorum must be established to hold an election </a:t>
            </a:r>
          </a:p>
          <a:p>
            <a:pPr marL="863600" lvl="1" indent="-463550">
              <a:buClr>
                <a:srgbClr val="C00000"/>
              </a:buClr>
              <a:buSzPct val="100000"/>
              <a:buFont typeface="Courier New" panose="02070309020205020404" pitchFamily="49" charset="0"/>
              <a:buChar char="o"/>
            </a:pPr>
            <a:r>
              <a:rPr lang="en-US" sz="3000" dirty="0">
                <a:latin typeface="Times New Roman" panose="02020603050405020304" pitchFamily="18" charset="0"/>
                <a:cs typeface="Times New Roman" panose="02020603050405020304" pitchFamily="18" charset="0"/>
              </a:rPr>
              <a:t>1/3 of all chapter voting members</a:t>
            </a:r>
          </a:p>
          <a:p>
            <a:pPr marL="463550" indent="-463550" algn="l">
              <a:buClr>
                <a:srgbClr val="C00000"/>
              </a:buClr>
              <a:buSzPct val="150000"/>
              <a:buBlip>
                <a:blip r:embed="rId3"/>
              </a:buBlip>
            </a:pPr>
            <a:r>
              <a:rPr lang="en-US" sz="3000" dirty="0">
                <a:latin typeface="Times New Roman" panose="02020603050405020304" pitchFamily="18" charset="0"/>
                <a:ea typeface="+mn-lt"/>
                <a:cs typeface="Times New Roman" panose="02020603050405020304" pitchFamily="18" charset="0"/>
              </a:rPr>
              <a:t>Teller Committee:</a:t>
            </a:r>
          </a:p>
          <a:p>
            <a:pPr marL="914400" lvl="2" indent="-454025" algn="l">
              <a:buClr>
                <a:srgbClr val="C00000"/>
              </a:buClr>
              <a:buSzPct val="100000"/>
              <a:buFont typeface="Courier New,monospace"/>
              <a:buChar char="o"/>
            </a:pPr>
            <a:r>
              <a:rPr lang="en-US" sz="3000" dirty="0">
                <a:solidFill>
                  <a:schemeClr val="tx1"/>
                </a:solidFill>
                <a:latin typeface="Times New Roman" panose="02020603050405020304" pitchFamily="18" charset="0"/>
                <a:ea typeface="+mn-lt"/>
                <a:cs typeface="Times New Roman" panose="02020603050405020304" pitchFamily="18" charset="0"/>
              </a:rPr>
              <a:t>Appointed by the President to receive and count ballots</a:t>
            </a:r>
          </a:p>
          <a:p>
            <a:pPr marL="914400" lvl="2" indent="-454025" algn="l">
              <a:buClr>
                <a:srgbClr val="C00000"/>
              </a:buClr>
              <a:buSzPct val="100000"/>
              <a:buFont typeface="Courier New,monospace"/>
              <a:buChar char="o"/>
            </a:pPr>
            <a:r>
              <a:rPr lang="en-US" sz="3000" dirty="0">
                <a:solidFill>
                  <a:schemeClr val="tx1"/>
                </a:solidFill>
                <a:latin typeface="Times New Roman" panose="02020603050405020304" pitchFamily="18" charset="0"/>
                <a:ea typeface="+mn-lt"/>
                <a:cs typeface="Times New Roman" panose="02020603050405020304" pitchFamily="18" charset="0"/>
              </a:rPr>
              <a:t>Separate from the Nominating Committee</a:t>
            </a:r>
          </a:p>
          <a:p>
            <a:pPr marL="914400" lvl="2" indent="-454025" algn="l">
              <a:buClr>
                <a:srgbClr val="C00000"/>
              </a:buClr>
              <a:buSzPct val="100000"/>
              <a:buFont typeface="Courier New,monospace"/>
              <a:buChar char="o"/>
            </a:pPr>
            <a:r>
              <a:rPr lang="en-US" sz="3000" dirty="0">
                <a:latin typeface="Times New Roman" panose="02020603050405020304" pitchFamily="18" charset="0"/>
                <a:ea typeface="+mn-lt"/>
                <a:cs typeface="Times New Roman" panose="02020603050405020304" pitchFamily="18" charset="0"/>
              </a:rPr>
              <a:t>Tellers should not be candidates</a:t>
            </a:r>
          </a:p>
        </p:txBody>
      </p:sp>
    </p:spTree>
    <p:extLst>
      <p:ext uri="{BB962C8B-B14F-4D97-AF65-F5344CB8AC3E}">
        <p14:creationId xmlns:p14="http://schemas.microsoft.com/office/powerpoint/2010/main" val="3785500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7ECEA207-7464-B895-207B-C64878440412}"/>
              </a:ext>
            </a:extLst>
          </p:cNvPr>
          <p:cNvSpPr txBox="1">
            <a:spLocks/>
          </p:cNvSpPr>
          <p:nvPr/>
        </p:nvSpPr>
        <p:spPr bwMode="auto">
          <a:xfrm>
            <a:off x="346494" y="917047"/>
            <a:ext cx="11499012" cy="6397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defTabSz="457200" fontAlgn="base">
              <a:spcBef>
                <a:spcPct val="0"/>
              </a:spcBef>
              <a:spcAft>
                <a:spcPct val="0"/>
              </a:spcAft>
              <a:defRPr/>
            </a:pPr>
            <a:r>
              <a:rPr kumimoji="0" lang="en-US" sz="4800" b="0" i="0" u="none" strike="noStrike" kern="1200" cap="none" spc="0" normalizeH="0" baseline="0" noProof="0" dirty="0">
                <a:ln>
                  <a:noFill/>
                </a:ln>
                <a:effectLst/>
                <a:uLnTx/>
                <a:uFillTx/>
                <a:latin typeface="Times New Roman" panose="02020603050405020304" pitchFamily="18" charset="0"/>
                <a:ea typeface="ＭＳ Ｐゴシック" charset="-128"/>
                <a:cs typeface="Times New Roman" panose="02020603050405020304" pitchFamily="18" charset="0"/>
              </a:rPr>
              <a:t>Chapter Elections: Membership Meeting</a:t>
            </a:r>
          </a:p>
        </p:txBody>
      </p:sp>
      <p:sp>
        <p:nvSpPr>
          <p:cNvPr id="6" name="Content Placeholder 2">
            <a:extLst>
              <a:ext uri="{FF2B5EF4-FFF2-40B4-BE49-F238E27FC236}">
                <a16:creationId xmlns:a16="http://schemas.microsoft.com/office/drawing/2014/main" id="{4AE563C6-C2E3-6161-F9B3-06CCC0F58941}"/>
              </a:ext>
            </a:extLst>
          </p:cNvPr>
          <p:cNvSpPr>
            <a:spLocks noGrp="1"/>
          </p:cNvSpPr>
          <p:nvPr>
            <p:ph idx="1"/>
          </p:nvPr>
        </p:nvSpPr>
        <p:spPr>
          <a:xfrm>
            <a:off x="364664" y="1534885"/>
            <a:ext cx="11480841" cy="3086101"/>
          </a:xfrm>
        </p:spPr>
        <p:txBody>
          <a:bodyPr/>
          <a:lstStyle/>
          <a:p>
            <a:pPr marL="463550" indent="-463550" algn="l">
              <a:buClr>
                <a:srgbClr val="C00000"/>
              </a:buClr>
              <a:buSzPct val="150000"/>
              <a:buBlip>
                <a:blip r:embed="rId3"/>
              </a:buBlip>
            </a:pPr>
            <a:r>
              <a:rPr lang="en-US" sz="3000" dirty="0">
                <a:solidFill>
                  <a:srgbClr val="000000"/>
                </a:solidFill>
                <a:latin typeface="Times New Roman" panose="02020603050405020304" pitchFamily="18" charset="0"/>
                <a:cs typeface="Times New Roman" panose="02020603050405020304" pitchFamily="18" charset="0"/>
              </a:rPr>
              <a:t>Ballots:</a:t>
            </a:r>
          </a:p>
          <a:p>
            <a:pPr marL="863600" lvl="1" indent="-463550">
              <a:buClr>
                <a:srgbClr val="C00000"/>
              </a:buClr>
              <a:buSzPct val="100000"/>
              <a:buFont typeface="Courier New" panose="02070309020205020404" pitchFamily="49" charset="0"/>
              <a:buChar char="o"/>
            </a:pPr>
            <a:r>
              <a:rPr lang="en-US" sz="3000" dirty="0">
                <a:solidFill>
                  <a:srgbClr val="000000"/>
                </a:solidFill>
                <a:latin typeface="Times New Roman" panose="02020603050405020304" pitchFamily="18" charset="0"/>
                <a:cs typeface="Times New Roman" panose="02020603050405020304" pitchFamily="18" charset="0"/>
              </a:rPr>
              <a:t>Secretary should furnish the official list of voting chapter members</a:t>
            </a:r>
          </a:p>
          <a:p>
            <a:pPr marL="863600" lvl="1" indent="-463550">
              <a:buClr>
                <a:srgbClr val="C00000"/>
              </a:buClr>
              <a:buSzPct val="100000"/>
              <a:buFont typeface="Courier New" panose="02070309020205020404" pitchFamily="49" charset="0"/>
              <a:buChar char="o"/>
            </a:pPr>
            <a:r>
              <a:rPr lang="en-US" sz="3000" dirty="0">
                <a:solidFill>
                  <a:srgbClr val="000000"/>
                </a:solidFill>
                <a:latin typeface="Times New Roman" panose="02020603050405020304" pitchFamily="18" charset="0"/>
                <a:cs typeface="Times New Roman" panose="02020603050405020304" pitchFamily="18" charset="0"/>
              </a:rPr>
              <a:t>Example ballot in Section F of the Operations Manual</a:t>
            </a:r>
          </a:p>
          <a:p>
            <a:pPr marL="1263650" lvl="2" indent="-463550">
              <a:buClr>
                <a:srgbClr val="C00000"/>
              </a:buClr>
              <a:buSzPct val="100000"/>
              <a:buFont typeface="Wingdings" panose="05000000000000000000" pitchFamily="2" charset="2"/>
              <a:buChar char="v"/>
            </a:pPr>
            <a:r>
              <a:rPr lang="en-US" sz="2600" dirty="0">
                <a:solidFill>
                  <a:srgbClr val="000000"/>
                </a:solidFill>
                <a:latin typeface="Times New Roman" panose="02020603050405020304" pitchFamily="18" charset="0"/>
                <a:cs typeface="Times New Roman" panose="02020603050405020304" pitchFamily="18" charset="0"/>
              </a:rPr>
              <a:t>Make enough copies in case there is a runoff</a:t>
            </a:r>
          </a:p>
          <a:p>
            <a:pPr marL="863600" lvl="1" indent="-463550">
              <a:buClr>
                <a:srgbClr val="C00000"/>
              </a:buClr>
              <a:buSzPct val="100000"/>
              <a:buFont typeface="Courier New" panose="02070309020205020404" pitchFamily="49" charset="0"/>
              <a:buChar char="o"/>
            </a:pPr>
            <a:r>
              <a:rPr lang="en-US" sz="3000" dirty="0">
                <a:solidFill>
                  <a:srgbClr val="000000"/>
                </a:solidFill>
                <a:latin typeface="Times New Roman" panose="02020603050405020304" pitchFamily="18" charset="0"/>
                <a:cs typeface="Times New Roman" panose="02020603050405020304" pitchFamily="18" charset="0"/>
              </a:rPr>
              <a:t>Explicit instruction should be provided to ensure they understand how to vote</a:t>
            </a:r>
          </a:p>
          <a:p>
            <a:pPr marL="863600" lvl="1" indent="-463550">
              <a:buClr>
                <a:srgbClr val="C00000"/>
              </a:buClr>
              <a:buSzPct val="100000"/>
              <a:buFont typeface="Courier New" panose="02070309020205020404" pitchFamily="49" charset="0"/>
              <a:buChar char="o"/>
            </a:pPr>
            <a:r>
              <a:rPr lang="en-US" sz="3000" dirty="0">
                <a:solidFill>
                  <a:srgbClr val="000000"/>
                </a:solidFill>
                <a:latin typeface="Times New Roman" panose="02020603050405020304" pitchFamily="18" charset="0"/>
                <a:cs typeface="Times New Roman" panose="02020603050405020304" pitchFamily="18" charset="0"/>
              </a:rPr>
              <a:t>Write-in candidates are allowed for mail ballots</a:t>
            </a:r>
          </a:p>
          <a:p>
            <a:pPr marL="863600" lvl="1" indent="-463550">
              <a:buClr>
                <a:srgbClr val="C00000"/>
              </a:buClr>
              <a:buSzPct val="150000"/>
              <a:buFont typeface="Courier New" panose="02070309020205020404" pitchFamily="49" charset="0"/>
              <a:buChar char="o"/>
            </a:pPr>
            <a:endParaRPr lang="en-US" sz="2300" dirty="0">
              <a:solidFill>
                <a:srgbClr val="000000"/>
              </a:solidFill>
              <a:latin typeface="Times New Roman" panose="02020603050405020304" pitchFamily="18" charset="0"/>
              <a:cs typeface="Times New Roman" panose="02020603050405020304" pitchFamily="18" charset="0"/>
            </a:endParaRPr>
          </a:p>
          <a:p>
            <a:pPr marL="1263650" lvl="2" indent="-463550">
              <a:buClr>
                <a:srgbClr val="C00000"/>
              </a:buClr>
              <a:buSzPct val="150000"/>
              <a:buFont typeface="Courier New" panose="02070309020205020404" pitchFamily="49" charset="0"/>
              <a:buChar char="o"/>
            </a:pPr>
            <a:endParaRPr lang="en-US" sz="19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4004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7ECEA207-7464-B895-207B-C64878440412}"/>
              </a:ext>
            </a:extLst>
          </p:cNvPr>
          <p:cNvSpPr txBox="1">
            <a:spLocks/>
          </p:cNvSpPr>
          <p:nvPr/>
        </p:nvSpPr>
        <p:spPr bwMode="auto">
          <a:xfrm>
            <a:off x="346494" y="917047"/>
            <a:ext cx="11499012" cy="6397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defTabSz="457200" fontAlgn="base">
              <a:spcBef>
                <a:spcPct val="0"/>
              </a:spcBef>
              <a:spcAft>
                <a:spcPct val="0"/>
              </a:spcAft>
              <a:defRPr/>
            </a:pPr>
            <a:r>
              <a:rPr kumimoji="0" lang="en-US" sz="4800" b="0" i="0" u="none" strike="noStrike" kern="1200" cap="none" spc="0" normalizeH="0" baseline="0" noProof="0" dirty="0">
                <a:ln>
                  <a:noFill/>
                </a:ln>
                <a:effectLst/>
                <a:uLnTx/>
                <a:uFillTx/>
                <a:latin typeface="Times New Roman" panose="02020603050405020304" pitchFamily="18" charset="0"/>
                <a:ea typeface="ＭＳ Ｐゴシック" charset="-128"/>
                <a:cs typeface="Times New Roman" panose="02020603050405020304" pitchFamily="18" charset="0"/>
              </a:rPr>
              <a:t>Chapter Elections: Membership Meeting</a:t>
            </a:r>
          </a:p>
        </p:txBody>
      </p:sp>
      <p:sp>
        <p:nvSpPr>
          <p:cNvPr id="6" name="Content Placeholder 2">
            <a:extLst>
              <a:ext uri="{FF2B5EF4-FFF2-40B4-BE49-F238E27FC236}">
                <a16:creationId xmlns:a16="http://schemas.microsoft.com/office/drawing/2014/main" id="{4AE563C6-C2E3-6161-F9B3-06CCC0F58941}"/>
              </a:ext>
            </a:extLst>
          </p:cNvPr>
          <p:cNvSpPr>
            <a:spLocks noGrp="1"/>
          </p:cNvSpPr>
          <p:nvPr>
            <p:ph idx="1"/>
          </p:nvPr>
        </p:nvSpPr>
        <p:spPr>
          <a:xfrm>
            <a:off x="364664" y="1534885"/>
            <a:ext cx="11480841" cy="4180115"/>
          </a:xfrm>
        </p:spPr>
        <p:txBody>
          <a:bodyPr/>
          <a:lstStyle/>
          <a:p>
            <a:pPr marL="463550" indent="-463550" algn="l">
              <a:buClr>
                <a:srgbClr val="C00000"/>
              </a:buClr>
              <a:buSzPct val="150000"/>
              <a:buBlip>
                <a:blip r:embed="rId3"/>
              </a:buBlip>
            </a:pPr>
            <a:r>
              <a:rPr lang="en-US" sz="2800" b="1" dirty="0">
                <a:solidFill>
                  <a:srgbClr val="000000"/>
                </a:solidFill>
                <a:latin typeface="Times New Roman" panose="02020603050405020304" pitchFamily="18" charset="0"/>
                <a:cs typeface="Times New Roman" panose="02020603050405020304" pitchFamily="18" charset="0"/>
              </a:rPr>
              <a:t>IMPORTANT: </a:t>
            </a:r>
          </a:p>
          <a:p>
            <a:pPr marL="863600" lvl="1" indent="-463550">
              <a:buClr>
                <a:srgbClr val="C00000"/>
              </a:buClr>
              <a:buSzPct val="100000"/>
              <a:buFont typeface="Courier New" panose="02070309020205020404" pitchFamily="49" charset="0"/>
              <a:buChar char="o"/>
            </a:pPr>
            <a:r>
              <a:rPr lang="en-US" sz="3000" dirty="0">
                <a:solidFill>
                  <a:srgbClr val="000000"/>
                </a:solidFill>
                <a:latin typeface="Times New Roman" panose="02020603050405020304" pitchFamily="18" charset="0"/>
                <a:cs typeface="Times New Roman" panose="02020603050405020304" pitchFamily="18" charset="0"/>
              </a:rPr>
              <a:t>A Candidate wins by majority (50% plus 1) of the voting members</a:t>
            </a:r>
          </a:p>
          <a:p>
            <a:pPr marL="1263650" lvl="2" indent="-463550">
              <a:buClr>
                <a:srgbClr val="C00000"/>
              </a:buClr>
              <a:buSzPct val="100000"/>
              <a:buFont typeface="Wingdings" panose="05000000000000000000" pitchFamily="2" charset="2"/>
              <a:buChar char="v"/>
            </a:pPr>
            <a:r>
              <a:rPr lang="en-US" sz="2600" dirty="0">
                <a:solidFill>
                  <a:srgbClr val="000000"/>
                </a:solidFill>
                <a:latin typeface="Times New Roman" panose="02020603050405020304" pitchFamily="18" charset="0"/>
                <a:cs typeface="Times New Roman" panose="02020603050405020304" pitchFamily="18" charset="0"/>
              </a:rPr>
              <a:t>If no candidate wins the majority vote, conduct a runoff with the top 2 candidates</a:t>
            </a:r>
          </a:p>
          <a:p>
            <a:pPr marL="863600" lvl="1" indent="-463550">
              <a:buClr>
                <a:srgbClr val="C00000"/>
              </a:buClr>
              <a:buSzPct val="100000"/>
              <a:buFont typeface="Courier New" panose="02070309020205020404" pitchFamily="49" charset="0"/>
              <a:buChar char="o"/>
            </a:pPr>
            <a:r>
              <a:rPr lang="en-US" sz="3000" dirty="0">
                <a:solidFill>
                  <a:srgbClr val="000000"/>
                </a:solidFill>
                <a:latin typeface="Times New Roman" panose="02020603050405020304" pitchFamily="18" charset="0"/>
                <a:cs typeface="Times New Roman" panose="02020603050405020304" pitchFamily="18" charset="0"/>
              </a:rPr>
              <a:t>Ballots are not disposed until an election is declared</a:t>
            </a:r>
          </a:p>
          <a:p>
            <a:pPr marL="863600" lvl="1" indent="-463550">
              <a:buClr>
                <a:srgbClr val="C00000"/>
              </a:buClr>
              <a:buSzPct val="100000"/>
              <a:buFont typeface="Courier New" panose="02070309020205020404" pitchFamily="49" charset="0"/>
              <a:buChar char="o"/>
            </a:pPr>
            <a:r>
              <a:rPr lang="en-US" sz="3000" dirty="0">
                <a:solidFill>
                  <a:srgbClr val="000000"/>
                </a:solidFill>
                <a:latin typeface="Times New Roman" panose="02020603050405020304" pitchFamily="18" charset="0"/>
                <a:cs typeface="Times New Roman" panose="02020603050405020304" pitchFamily="18" charset="0"/>
              </a:rPr>
              <a:t>A motion should be made to destroy the ballots once the election has been declared.</a:t>
            </a:r>
          </a:p>
          <a:p>
            <a:pPr marL="1263650" lvl="2" indent="-463550">
              <a:buClr>
                <a:srgbClr val="C00000"/>
              </a:buClr>
              <a:buSzPct val="100000"/>
              <a:buFont typeface="Wingdings" panose="05000000000000000000" pitchFamily="2" charset="2"/>
              <a:buChar char="v"/>
            </a:pPr>
            <a:r>
              <a:rPr lang="en-US" sz="2800" dirty="0">
                <a:solidFill>
                  <a:srgbClr val="000000"/>
                </a:solidFill>
                <a:latin typeface="Times New Roman" panose="02020603050405020304" pitchFamily="18" charset="0"/>
                <a:cs typeface="Times New Roman" panose="02020603050405020304" pitchFamily="18" charset="0"/>
              </a:rPr>
              <a:t>Once approved instruct the Teller Committee to destroy the ballots</a:t>
            </a:r>
            <a:endParaRPr lang="en-US" sz="2600" dirty="0">
              <a:solidFill>
                <a:srgbClr val="000000"/>
              </a:solidFill>
              <a:latin typeface="Times New Roman" panose="02020603050405020304" pitchFamily="18" charset="0"/>
              <a:cs typeface="Times New Roman" panose="02020603050405020304" pitchFamily="18" charset="0"/>
            </a:endParaRPr>
          </a:p>
          <a:p>
            <a:pPr marL="1263650" lvl="2" indent="-463550">
              <a:buClr>
                <a:srgbClr val="C00000"/>
              </a:buClr>
              <a:buSzPct val="150000"/>
              <a:buFont typeface="Wingdings" panose="05000000000000000000" pitchFamily="2" charset="2"/>
              <a:buChar char="v"/>
            </a:pPr>
            <a:endParaRPr lang="en-US" sz="2300" dirty="0">
              <a:solidFill>
                <a:srgbClr val="000000"/>
              </a:solidFill>
              <a:latin typeface="Times New Roman" panose="02020603050405020304" pitchFamily="18" charset="0"/>
              <a:cs typeface="Times New Roman" panose="02020603050405020304" pitchFamily="18" charset="0"/>
            </a:endParaRPr>
          </a:p>
          <a:p>
            <a:pPr marL="1263650" lvl="2" indent="-463550">
              <a:buClr>
                <a:srgbClr val="C00000"/>
              </a:buClr>
              <a:buSzPct val="150000"/>
              <a:buFont typeface="Wingdings" panose="05000000000000000000" pitchFamily="2" charset="2"/>
              <a:buChar char="v"/>
            </a:pPr>
            <a:endParaRPr lang="en-US" dirty="0">
              <a:solidFill>
                <a:srgbClr val="000000"/>
              </a:solidFill>
              <a:latin typeface="Times New Roman" panose="02020603050405020304" pitchFamily="18" charset="0"/>
              <a:cs typeface="Times New Roman" panose="02020603050405020304" pitchFamily="18" charset="0"/>
            </a:endParaRPr>
          </a:p>
          <a:p>
            <a:pPr marL="1263650" lvl="2" indent="-463550">
              <a:buClr>
                <a:srgbClr val="C00000"/>
              </a:buClr>
              <a:buSzPct val="150000"/>
              <a:buFont typeface="Wingdings" panose="05000000000000000000" pitchFamily="2" charset="2"/>
              <a:buChar char="v"/>
            </a:pPr>
            <a:endParaRPr lang="en-US" sz="19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7672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7ECEA207-7464-B895-207B-C64878440412}"/>
              </a:ext>
            </a:extLst>
          </p:cNvPr>
          <p:cNvSpPr txBox="1">
            <a:spLocks/>
          </p:cNvSpPr>
          <p:nvPr/>
        </p:nvSpPr>
        <p:spPr bwMode="auto">
          <a:xfrm>
            <a:off x="346494" y="917047"/>
            <a:ext cx="11499012" cy="6397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defTabSz="457200" fontAlgn="base">
              <a:spcBef>
                <a:spcPct val="0"/>
              </a:spcBef>
              <a:spcAft>
                <a:spcPct val="0"/>
              </a:spcAft>
              <a:defRPr/>
            </a:pPr>
            <a:r>
              <a:rPr kumimoji="0" lang="en-US" sz="4800" b="0" i="0" u="none" strike="noStrike" kern="1200" cap="none" spc="0" normalizeH="0" baseline="0" noProof="0" dirty="0">
                <a:ln>
                  <a:noFill/>
                </a:ln>
                <a:effectLst/>
                <a:uLnTx/>
                <a:uFillTx/>
                <a:latin typeface="Times New Roman" panose="02020603050405020304" pitchFamily="18" charset="0"/>
                <a:ea typeface="ＭＳ Ｐゴシック" charset="-128"/>
                <a:cs typeface="Times New Roman" panose="02020603050405020304" pitchFamily="18" charset="0"/>
              </a:rPr>
              <a:t>Chapter Elections: </a:t>
            </a:r>
            <a:r>
              <a:rPr lang="en-US" sz="4800" dirty="0">
                <a:latin typeface="Times New Roman" panose="02020603050405020304" pitchFamily="18" charset="0"/>
                <a:ea typeface="ＭＳ Ｐゴシック" charset="-128"/>
                <a:cs typeface="Times New Roman" panose="02020603050405020304" pitchFamily="18" charset="0"/>
              </a:rPr>
              <a:t>Mail Ballots</a:t>
            </a:r>
            <a:endParaRPr kumimoji="0" lang="en-US" sz="4800" b="0" i="0" u="none" strike="noStrike" kern="1200" cap="none" spc="0" normalizeH="0" baseline="0" noProof="0" dirty="0">
              <a:ln>
                <a:noFill/>
              </a:ln>
              <a:effectLst/>
              <a:uLnTx/>
              <a:uFillTx/>
              <a:latin typeface="Times New Roman" panose="02020603050405020304" pitchFamily="18" charset="0"/>
              <a:ea typeface="ＭＳ Ｐゴシック" charset="-128"/>
              <a:cs typeface="Times New Roman" panose="02020603050405020304" pitchFamily="18" charset="0"/>
            </a:endParaRPr>
          </a:p>
        </p:txBody>
      </p:sp>
      <p:sp>
        <p:nvSpPr>
          <p:cNvPr id="6" name="Content Placeholder 2">
            <a:extLst>
              <a:ext uri="{FF2B5EF4-FFF2-40B4-BE49-F238E27FC236}">
                <a16:creationId xmlns:a16="http://schemas.microsoft.com/office/drawing/2014/main" id="{4AE563C6-C2E3-6161-F9B3-06CCC0F58941}"/>
              </a:ext>
            </a:extLst>
          </p:cNvPr>
          <p:cNvSpPr>
            <a:spLocks noGrp="1"/>
          </p:cNvSpPr>
          <p:nvPr>
            <p:ph idx="1"/>
          </p:nvPr>
        </p:nvSpPr>
        <p:spPr>
          <a:xfrm>
            <a:off x="364664" y="1534885"/>
            <a:ext cx="11480841" cy="3086101"/>
          </a:xfrm>
        </p:spPr>
        <p:txBody>
          <a:bodyPr/>
          <a:lstStyle/>
          <a:p>
            <a:pPr marL="463550" indent="-463550" algn="l">
              <a:buClr>
                <a:srgbClr val="C00000"/>
              </a:buClr>
              <a:buSzPct val="150000"/>
              <a:buBlip>
                <a:blip r:embed="rId3"/>
              </a:buBlip>
            </a:pPr>
            <a:r>
              <a:rPr lang="en-US" sz="2800" dirty="0">
                <a:solidFill>
                  <a:srgbClr val="000000"/>
                </a:solidFill>
                <a:latin typeface="Times New Roman" panose="02020603050405020304" pitchFamily="18" charset="0"/>
                <a:cs typeface="Times New Roman" panose="02020603050405020304" pitchFamily="18" charset="0"/>
              </a:rPr>
              <a:t>Ballots:</a:t>
            </a:r>
          </a:p>
          <a:p>
            <a:pPr marL="863600" lvl="1" indent="-463550">
              <a:buClr>
                <a:srgbClr val="C00000"/>
              </a:buClr>
              <a:buSzPct val="150000"/>
              <a:buFont typeface="Courier New" panose="02070309020205020404" pitchFamily="49" charset="0"/>
              <a:buChar char="o"/>
            </a:pPr>
            <a:r>
              <a:rPr lang="en-US" sz="2600" dirty="0">
                <a:solidFill>
                  <a:srgbClr val="000000"/>
                </a:solidFill>
                <a:latin typeface="Times New Roman" panose="02020603050405020304" pitchFamily="18" charset="0"/>
                <a:cs typeface="Times New Roman" panose="02020603050405020304" pitchFamily="18" charset="0"/>
              </a:rPr>
              <a:t>Secretary should furnish the Head Teller with official list of voting chapter members including addresses</a:t>
            </a:r>
          </a:p>
          <a:p>
            <a:pPr marL="863600" lvl="1" indent="-463550">
              <a:buClr>
                <a:srgbClr val="C00000"/>
              </a:buClr>
              <a:buSzPct val="150000"/>
              <a:buFont typeface="Courier New" panose="02070309020205020404" pitchFamily="49" charset="0"/>
              <a:buChar char="o"/>
            </a:pPr>
            <a:r>
              <a:rPr lang="en-US" sz="2600" dirty="0">
                <a:solidFill>
                  <a:srgbClr val="000000"/>
                </a:solidFill>
                <a:latin typeface="Times New Roman" panose="02020603050405020304" pitchFamily="18" charset="0"/>
                <a:cs typeface="Times New Roman" panose="02020603050405020304" pitchFamily="18" charset="0"/>
              </a:rPr>
              <a:t>Example ballot in Section F of the Operations Manual</a:t>
            </a:r>
          </a:p>
          <a:p>
            <a:pPr marL="863600" lvl="1" indent="-463550">
              <a:buClr>
                <a:srgbClr val="C00000"/>
              </a:buClr>
              <a:buSzPct val="150000"/>
              <a:buFont typeface="Courier New" panose="02070309020205020404" pitchFamily="49" charset="0"/>
              <a:buChar char="o"/>
            </a:pPr>
            <a:r>
              <a:rPr lang="en-US" sz="2600" dirty="0">
                <a:solidFill>
                  <a:srgbClr val="000000"/>
                </a:solidFill>
                <a:latin typeface="Times New Roman" panose="02020603050405020304" pitchFamily="18" charset="0"/>
                <a:cs typeface="Times New Roman" panose="02020603050405020304" pitchFamily="18" charset="0"/>
              </a:rPr>
              <a:t>Explicit instruction should be provided to ensure they understand</a:t>
            </a:r>
          </a:p>
          <a:p>
            <a:pPr marL="863600" lvl="1" indent="-463550">
              <a:buClr>
                <a:srgbClr val="C00000"/>
              </a:buClr>
              <a:buSzPct val="150000"/>
              <a:buFont typeface="Courier New" panose="02070309020205020404" pitchFamily="49" charset="0"/>
              <a:buChar char="o"/>
            </a:pPr>
            <a:r>
              <a:rPr lang="en-US" sz="2600" dirty="0">
                <a:solidFill>
                  <a:srgbClr val="000000"/>
                </a:solidFill>
                <a:latin typeface="Times New Roman" panose="02020603050405020304" pitchFamily="18" charset="0"/>
                <a:cs typeface="Times New Roman" panose="02020603050405020304" pitchFamily="18" charset="0"/>
              </a:rPr>
              <a:t>Write-in candidates are allowed for mail ballots</a:t>
            </a:r>
          </a:p>
          <a:p>
            <a:pPr marL="863600" lvl="1" indent="-463550">
              <a:buClr>
                <a:srgbClr val="C00000"/>
              </a:buClr>
              <a:buSzPct val="150000"/>
              <a:buFont typeface="Courier New" panose="02070309020205020404" pitchFamily="49" charset="0"/>
              <a:buChar char="o"/>
            </a:pPr>
            <a:r>
              <a:rPr lang="en-US" sz="2600" dirty="0">
                <a:solidFill>
                  <a:srgbClr val="000000"/>
                </a:solidFill>
                <a:latin typeface="Times New Roman" panose="02020603050405020304" pitchFamily="18" charset="0"/>
                <a:cs typeface="Times New Roman" panose="02020603050405020304" pitchFamily="18" charset="0"/>
              </a:rPr>
              <a:t>Self-addressed return envelope with the name and address of the Head Teller for enclosing the ballot sealed inside and a specified area for the member’s signature and printed name</a:t>
            </a:r>
          </a:p>
          <a:p>
            <a:pPr marL="863600" lvl="1" indent="-463550">
              <a:buClr>
                <a:srgbClr val="C00000"/>
              </a:buClr>
              <a:buSzPct val="150000"/>
              <a:buFont typeface="Courier New" panose="02070309020205020404" pitchFamily="49" charset="0"/>
              <a:buChar char="o"/>
            </a:pPr>
            <a:endParaRPr lang="en-US" sz="2300" dirty="0">
              <a:solidFill>
                <a:srgbClr val="000000"/>
              </a:solidFill>
              <a:latin typeface="Times New Roman" panose="02020603050405020304" pitchFamily="18" charset="0"/>
              <a:cs typeface="Times New Roman" panose="02020603050405020304" pitchFamily="18" charset="0"/>
            </a:endParaRPr>
          </a:p>
          <a:p>
            <a:pPr marL="1263650" lvl="2" indent="-463550">
              <a:buClr>
                <a:srgbClr val="C00000"/>
              </a:buClr>
              <a:buSzPct val="150000"/>
              <a:buFont typeface="Courier New" panose="02070309020205020404" pitchFamily="49" charset="0"/>
              <a:buChar char="o"/>
            </a:pPr>
            <a:endParaRPr lang="en-US" sz="19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265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7ECEA207-7464-B895-207B-C64878440412}"/>
              </a:ext>
            </a:extLst>
          </p:cNvPr>
          <p:cNvSpPr txBox="1">
            <a:spLocks/>
          </p:cNvSpPr>
          <p:nvPr/>
        </p:nvSpPr>
        <p:spPr bwMode="auto">
          <a:xfrm>
            <a:off x="346494" y="917047"/>
            <a:ext cx="11499012" cy="6397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defTabSz="457200" fontAlgn="base">
              <a:spcBef>
                <a:spcPct val="0"/>
              </a:spcBef>
              <a:spcAft>
                <a:spcPct val="0"/>
              </a:spcAft>
              <a:defRPr/>
            </a:pPr>
            <a:r>
              <a:rPr kumimoji="0" lang="en-US" sz="4800" b="0" i="0" u="none" strike="noStrike" kern="1200" cap="none" spc="0" normalizeH="0" baseline="0" noProof="0" dirty="0">
                <a:ln>
                  <a:noFill/>
                </a:ln>
                <a:effectLst/>
                <a:uLnTx/>
                <a:uFillTx/>
                <a:latin typeface="Times New Roman" panose="02020603050405020304" pitchFamily="18" charset="0"/>
                <a:ea typeface="ＭＳ Ｐゴシック" charset="-128"/>
                <a:cs typeface="Times New Roman" panose="02020603050405020304" pitchFamily="18" charset="0"/>
              </a:rPr>
              <a:t>Chapter Elections: Mail Ballot</a:t>
            </a:r>
          </a:p>
        </p:txBody>
      </p:sp>
      <p:sp>
        <p:nvSpPr>
          <p:cNvPr id="6" name="Content Placeholder 2">
            <a:extLst>
              <a:ext uri="{FF2B5EF4-FFF2-40B4-BE49-F238E27FC236}">
                <a16:creationId xmlns:a16="http://schemas.microsoft.com/office/drawing/2014/main" id="{4AE563C6-C2E3-6161-F9B3-06CCC0F58941}"/>
              </a:ext>
            </a:extLst>
          </p:cNvPr>
          <p:cNvSpPr>
            <a:spLocks noGrp="1"/>
          </p:cNvSpPr>
          <p:nvPr>
            <p:ph idx="1"/>
          </p:nvPr>
        </p:nvSpPr>
        <p:spPr>
          <a:xfrm>
            <a:off x="364664" y="1534885"/>
            <a:ext cx="11480841" cy="4180115"/>
          </a:xfrm>
        </p:spPr>
        <p:txBody>
          <a:bodyPr/>
          <a:lstStyle/>
          <a:p>
            <a:pPr marL="463550" indent="-463550" algn="l">
              <a:buClr>
                <a:srgbClr val="C00000"/>
              </a:buClr>
              <a:buSzPct val="150000"/>
              <a:buBlip>
                <a:blip r:embed="rId3"/>
              </a:buBlip>
            </a:pPr>
            <a:r>
              <a:rPr lang="en-US" sz="2800" b="1" dirty="0">
                <a:solidFill>
                  <a:srgbClr val="000000"/>
                </a:solidFill>
                <a:latin typeface="Times New Roman" panose="02020603050405020304" pitchFamily="18" charset="0"/>
                <a:cs typeface="Times New Roman" panose="02020603050405020304" pitchFamily="18" charset="0"/>
              </a:rPr>
              <a:t>IMPORTANT: </a:t>
            </a:r>
          </a:p>
          <a:p>
            <a:pPr marL="863600" lvl="1" indent="-463550">
              <a:buClr>
                <a:srgbClr val="C00000"/>
              </a:buClr>
              <a:buSzPct val="100000"/>
              <a:buFont typeface="Courier New" panose="02070309020205020404" pitchFamily="49" charset="0"/>
              <a:buChar char="o"/>
            </a:pPr>
            <a:r>
              <a:rPr lang="en-US" sz="2500" dirty="0">
                <a:solidFill>
                  <a:srgbClr val="000000"/>
                </a:solidFill>
                <a:latin typeface="Times New Roman" panose="02020603050405020304" pitchFamily="18" charset="0"/>
                <a:cs typeface="Times New Roman" panose="02020603050405020304" pitchFamily="18" charset="0"/>
              </a:rPr>
              <a:t>A Candidate wins by majority (50% plus 1) of the voting members</a:t>
            </a:r>
          </a:p>
          <a:p>
            <a:pPr marL="1263650" lvl="2" indent="-463550">
              <a:buClr>
                <a:srgbClr val="C00000"/>
              </a:buClr>
              <a:buSzPct val="100000"/>
              <a:buFont typeface="Wingdings" panose="05000000000000000000" pitchFamily="2" charset="2"/>
              <a:buChar char="v"/>
            </a:pPr>
            <a:r>
              <a:rPr lang="en-US" dirty="0">
                <a:solidFill>
                  <a:srgbClr val="000000"/>
                </a:solidFill>
                <a:latin typeface="Times New Roman" panose="02020603050405020304" pitchFamily="18" charset="0"/>
                <a:cs typeface="Times New Roman" panose="02020603050405020304" pitchFamily="18" charset="0"/>
              </a:rPr>
              <a:t>If no candidate wins the majority vote, conduct a runoff with the top 2 candidates</a:t>
            </a:r>
          </a:p>
          <a:p>
            <a:pPr marL="863600" lvl="1" indent="-463550">
              <a:buClr>
                <a:srgbClr val="C00000"/>
              </a:buClr>
              <a:buSzPct val="100000"/>
              <a:buFont typeface="Courier New" panose="02070309020205020404" pitchFamily="49" charset="0"/>
              <a:buChar char="o"/>
            </a:pPr>
            <a:r>
              <a:rPr lang="en-US" sz="2500" dirty="0">
                <a:solidFill>
                  <a:srgbClr val="000000"/>
                </a:solidFill>
                <a:latin typeface="Times New Roman" panose="02020603050405020304" pitchFamily="18" charset="0"/>
                <a:cs typeface="Times New Roman" panose="02020603050405020304" pitchFamily="18" charset="0"/>
              </a:rPr>
              <a:t>Ballots must be kept in a large envelope</a:t>
            </a:r>
          </a:p>
          <a:p>
            <a:pPr marL="863600" lvl="1" indent="-463550">
              <a:buClr>
                <a:srgbClr val="C00000"/>
              </a:buClr>
              <a:buSzPct val="100000"/>
              <a:buFont typeface="Courier New" panose="02070309020205020404" pitchFamily="49" charset="0"/>
              <a:buChar char="o"/>
            </a:pPr>
            <a:r>
              <a:rPr lang="en-US" sz="2500" dirty="0">
                <a:solidFill>
                  <a:srgbClr val="000000"/>
                </a:solidFill>
                <a:latin typeface="Times New Roman" panose="02020603050405020304" pitchFamily="18" charset="0"/>
                <a:cs typeface="Times New Roman" panose="02020603050405020304" pitchFamily="18" charset="0"/>
              </a:rPr>
              <a:t>Taken to the next meeting</a:t>
            </a:r>
          </a:p>
          <a:p>
            <a:pPr marL="863600" lvl="1" indent="-463550">
              <a:buClr>
                <a:srgbClr val="C00000"/>
              </a:buClr>
              <a:buSzPct val="100000"/>
              <a:buFont typeface="Courier New" panose="02070309020205020404" pitchFamily="49" charset="0"/>
              <a:buChar char="o"/>
            </a:pPr>
            <a:r>
              <a:rPr lang="en-US" sz="2500" dirty="0">
                <a:solidFill>
                  <a:srgbClr val="000000"/>
                </a:solidFill>
                <a:latin typeface="Times New Roman" panose="02020603050405020304" pitchFamily="18" charset="0"/>
                <a:cs typeface="Times New Roman" panose="02020603050405020304" pitchFamily="18" charset="0"/>
              </a:rPr>
              <a:t>Ballots are not disposed until an election is declared</a:t>
            </a:r>
          </a:p>
          <a:p>
            <a:pPr marL="863600" lvl="1" indent="-463550">
              <a:buClr>
                <a:srgbClr val="C00000"/>
              </a:buClr>
              <a:buSzPct val="100000"/>
              <a:buFont typeface="Courier New" panose="02070309020205020404" pitchFamily="49" charset="0"/>
              <a:buChar char="o"/>
            </a:pPr>
            <a:r>
              <a:rPr lang="en-US" sz="2500" dirty="0">
                <a:solidFill>
                  <a:srgbClr val="000000"/>
                </a:solidFill>
                <a:latin typeface="Times New Roman" panose="02020603050405020304" pitchFamily="18" charset="0"/>
                <a:cs typeface="Times New Roman" panose="02020603050405020304" pitchFamily="18" charset="0"/>
              </a:rPr>
              <a:t>A motion should be made to destroy the ballots once the election has been declared.</a:t>
            </a:r>
          </a:p>
          <a:p>
            <a:pPr marL="1263650" lvl="2" indent="-463550">
              <a:buClr>
                <a:srgbClr val="C00000"/>
              </a:buClr>
              <a:buSzPct val="100000"/>
              <a:buFont typeface="Wingdings" panose="05000000000000000000" pitchFamily="2" charset="2"/>
              <a:buChar char="v"/>
            </a:pPr>
            <a:r>
              <a:rPr lang="en-US" dirty="0">
                <a:solidFill>
                  <a:srgbClr val="000000"/>
                </a:solidFill>
                <a:latin typeface="Times New Roman" panose="02020603050405020304" pitchFamily="18" charset="0"/>
                <a:cs typeface="Times New Roman" panose="02020603050405020304" pitchFamily="18" charset="0"/>
              </a:rPr>
              <a:t>Once approved instruct the Teller Committee to destroy the ballots</a:t>
            </a:r>
          </a:p>
          <a:p>
            <a:pPr marL="1263650" lvl="2" indent="-463550">
              <a:buClr>
                <a:srgbClr val="C00000"/>
              </a:buClr>
              <a:buSzPct val="100000"/>
              <a:buFont typeface="Courier New" panose="02070309020205020404" pitchFamily="49" charset="0"/>
              <a:buChar char="o"/>
            </a:pPr>
            <a:endParaRPr lang="en-US" dirty="0">
              <a:solidFill>
                <a:srgbClr val="000000"/>
              </a:solidFill>
              <a:latin typeface="Times New Roman" panose="02020603050405020304" pitchFamily="18" charset="0"/>
              <a:cs typeface="Times New Roman" panose="02020603050405020304" pitchFamily="18" charset="0"/>
            </a:endParaRPr>
          </a:p>
          <a:p>
            <a:pPr marL="1263650" lvl="2" indent="-463550">
              <a:buClr>
                <a:srgbClr val="C00000"/>
              </a:buClr>
              <a:buSzPct val="150000"/>
              <a:buFont typeface="Wingdings" panose="05000000000000000000" pitchFamily="2" charset="2"/>
              <a:buChar char="v"/>
            </a:pPr>
            <a:endParaRPr lang="en-US" sz="2300" dirty="0">
              <a:solidFill>
                <a:srgbClr val="000000"/>
              </a:solidFill>
              <a:latin typeface="Times New Roman" panose="02020603050405020304" pitchFamily="18" charset="0"/>
              <a:cs typeface="Times New Roman" panose="02020603050405020304" pitchFamily="18" charset="0"/>
            </a:endParaRPr>
          </a:p>
          <a:p>
            <a:pPr marL="1263650" lvl="2" indent="-463550">
              <a:buClr>
                <a:srgbClr val="C00000"/>
              </a:buClr>
              <a:buSzPct val="150000"/>
              <a:buFont typeface="Wingdings" panose="05000000000000000000" pitchFamily="2" charset="2"/>
              <a:buChar char="v"/>
            </a:pPr>
            <a:endParaRPr lang="en-US" dirty="0">
              <a:solidFill>
                <a:srgbClr val="000000"/>
              </a:solidFill>
              <a:latin typeface="Times New Roman" panose="02020603050405020304" pitchFamily="18" charset="0"/>
              <a:cs typeface="Times New Roman" panose="02020603050405020304" pitchFamily="18" charset="0"/>
            </a:endParaRPr>
          </a:p>
          <a:p>
            <a:pPr marL="1263650" lvl="2" indent="-463550">
              <a:buClr>
                <a:srgbClr val="C00000"/>
              </a:buClr>
              <a:buSzPct val="150000"/>
              <a:buFont typeface="Wingdings" panose="05000000000000000000" pitchFamily="2" charset="2"/>
              <a:buChar char="v"/>
            </a:pPr>
            <a:endParaRPr lang="en-US" sz="19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7307802"/>
      </p:ext>
    </p:extLst>
  </p:cSld>
  <p:clrMapOvr>
    <a:masterClrMapping/>
  </p:clrMapOvr>
</p:sld>
</file>

<file path=ppt/theme/theme1.xml><?xml version="1.0" encoding="utf-8"?>
<a:theme xmlns:a="http://schemas.openxmlformats.org/drawingml/2006/main" name="NAWIC Presentation 3 big 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2" id="{E9AEC0DA-FD9B-40F8-B918-25608BB22D4F}" vid="{FBC9E53F-E361-4333-AA3D-AF118CA77C3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NAWIC Big W PP Template</Template>
  <TotalTime>3168</TotalTime>
  <Words>1179</Words>
  <Application>Microsoft Office PowerPoint</Application>
  <PresentationFormat>Widescreen</PresentationFormat>
  <Paragraphs>100</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Courier New</vt:lpstr>
      <vt:lpstr>Courier New,monospace</vt:lpstr>
      <vt:lpstr>Times New Roman</vt:lpstr>
      <vt:lpstr>Wingdings</vt:lpstr>
      <vt:lpstr>NAWIC Presentation 3 big W</vt:lpstr>
      <vt:lpstr>Chapter Nominations / Elections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Changes to  NAWIC Bylaws (national and chapter)</dc:title>
  <dc:creator>Robin Fulton Meyer</dc:creator>
  <cp:lastModifiedBy>Shawna Alvarado</cp:lastModifiedBy>
  <cp:revision>258</cp:revision>
  <cp:lastPrinted>2023-08-16T12:06:05Z</cp:lastPrinted>
  <dcterms:created xsi:type="dcterms:W3CDTF">2017-09-01T15:33:49Z</dcterms:created>
  <dcterms:modified xsi:type="dcterms:W3CDTF">2025-02-26T00:34:03Z</dcterms:modified>
</cp:coreProperties>
</file>