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9"/>
  </p:notesMasterIdLst>
  <p:handoutMasterIdLst>
    <p:handoutMasterId r:id="rId20"/>
  </p:handoutMasterIdLst>
  <p:sldIdLst>
    <p:sldId id="305" r:id="rId2"/>
    <p:sldId id="307" r:id="rId3"/>
    <p:sldId id="461" r:id="rId4"/>
    <p:sldId id="257" r:id="rId5"/>
    <p:sldId id="462" r:id="rId6"/>
    <p:sldId id="295" r:id="rId7"/>
    <p:sldId id="311" r:id="rId8"/>
    <p:sldId id="386" r:id="rId9"/>
    <p:sldId id="511" r:id="rId10"/>
    <p:sldId id="502" r:id="rId11"/>
    <p:sldId id="388" r:id="rId12"/>
    <p:sldId id="500" r:id="rId13"/>
    <p:sldId id="514" r:id="rId14"/>
    <p:sldId id="391" r:id="rId15"/>
    <p:sldId id="501" r:id="rId16"/>
    <p:sldId id="261" r:id="rId17"/>
    <p:sldId id="384" r:id="rId18"/>
  </p:sldIdLst>
  <p:sldSz cx="12192000" cy="6858000"/>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Fulton Meyer" initials="RFM" lastIdx="7" clrIdx="0">
    <p:extLst>
      <p:ext uri="{19B8F6BF-5375-455C-9EA6-DF929625EA0E}">
        <p15:presenceInfo xmlns:p15="http://schemas.microsoft.com/office/powerpoint/2012/main" userId="4c896058753fd58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C3EF3-D7EE-480F-BEF1-BCF21EBC9FC5}" v="6" dt="2025-02-26T00:26:48.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44484" autoAdjust="0"/>
  </p:normalViewPr>
  <p:slideViewPr>
    <p:cSldViewPr snapToGrid="0">
      <p:cViewPr varScale="1">
        <p:scale>
          <a:sx n="41" d="100"/>
          <a:sy n="41" d="100"/>
        </p:scale>
        <p:origin x="3156" y="27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1" d="100"/>
          <a:sy n="41" d="100"/>
        </p:scale>
        <p:origin x="-2347" y="-7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2" tIns="46576" rIns="93152" bIns="46576"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52" tIns="46576" rIns="93152" bIns="46576" rtlCol="0"/>
          <a:lstStyle>
            <a:lvl1pPr algn="r">
              <a:defRPr sz="1200"/>
            </a:lvl1pPr>
          </a:lstStyle>
          <a:p>
            <a:fld id="{755DE375-9614-49E6-A4C4-02B8B51C47E2}" type="datetimeFigureOut">
              <a:rPr lang="en-US" smtClean="0"/>
              <a:pPr/>
              <a:t>2/25/2025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52" tIns="46576" rIns="93152" bIns="465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52" tIns="46576" rIns="93152" bIns="46576" rtlCol="0" anchor="b"/>
          <a:lstStyle>
            <a:lvl1pPr algn="r">
              <a:defRPr sz="1200"/>
            </a:lvl1pPr>
          </a:lstStyle>
          <a:p>
            <a:fld id="{56AC8433-E26B-4B65-A423-2BC2ED983AF3}" type="slidenum">
              <a:rPr lang="en-US" smtClean="0"/>
              <a:pPr/>
              <a:t>‹#›</a:t>
            </a:fld>
            <a:endParaRPr lang="en-US" dirty="0"/>
          </a:p>
        </p:txBody>
      </p:sp>
    </p:spTree>
    <p:extLst>
      <p:ext uri="{BB962C8B-B14F-4D97-AF65-F5344CB8AC3E}">
        <p14:creationId xmlns:p14="http://schemas.microsoft.com/office/powerpoint/2010/main" val="3260578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2" tIns="46576" rIns="93152" bIns="4657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52" tIns="46576" rIns="93152" bIns="46576" rtlCol="0"/>
          <a:lstStyle>
            <a:lvl1pPr algn="r">
              <a:defRPr sz="1200"/>
            </a:lvl1pPr>
          </a:lstStyle>
          <a:p>
            <a:fld id="{6E543763-D651-476A-86AA-3DF684F21F72}" type="datetimeFigureOut">
              <a:rPr lang="en-US" smtClean="0"/>
              <a:pPr/>
              <a:t>2/25/2025</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52" tIns="46576" rIns="93152" bIns="4657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2" tIns="46576" rIns="93152" bIns="4657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52" tIns="46576" rIns="93152"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52" tIns="46576" rIns="93152" bIns="46576" rtlCol="0" anchor="b"/>
          <a:lstStyle>
            <a:lvl1pPr algn="r">
              <a:defRPr sz="1200"/>
            </a:lvl1pPr>
          </a:lstStyle>
          <a:p>
            <a:fld id="{20A745B5-A8E9-47CD-9888-268E62927B94}" type="slidenum">
              <a:rPr lang="en-US" smtClean="0"/>
              <a:pPr/>
              <a:t>‹#›</a:t>
            </a:fld>
            <a:endParaRPr lang="en-US" dirty="0"/>
          </a:p>
        </p:txBody>
      </p:sp>
    </p:spTree>
    <p:extLst>
      <p:ext uri="{BB962C8B-B14F-4D97-AF65-F5344CB8AC3E}">
        <p14:creationId xmlns:p14="http://schemas.microsoft.com/office/powerpoint/2010/main" val="225529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This presentation is in some case an overview of the topic. More in depth training can be requested.</a:t>
            </a:r>
          </a:p>
          <a:p>
            <a:endParaRPr lang="en-US" dirty="0"/>
          </a:p>
          <a:p>
            <a:r>
              <a:rPr lang="en-US" dirty="0"/>
              <a:t>Don’t hesitate to ask questions at any point in the presentation.</a:t>
            </a:r>
          </a:p>
          <a:p>
            <a:endParaRPr lang="en-US" dirty="0"/>
          </a:p>
          <a:p>
            <a:r>
              <a:rPr lang="en-US" dirty="0"/>
              <a:t>You will be provided with a copy of this PowerPoint.</a:t>
            </a:r>
          </a:p>
        </p:txBody>
      </p:sp>
      <p:sp>
        <p:nvSpPr>
          <p:cNvPr id="4" name="Slide Number Placeholder 3"/>
          <p:cNvSpPr>
            <a:spLocks noGrp="1"/>
          </p:cNvSpPr>
          <p:nvPr>
            <p:ph type="sldNum" sz="quarter" idx="10"/>
          </p:nvPr>
        </p:nvSpPr>
        <p:spPr/>
        <p:txBody>
          <a:bodyPr/>
          <a:lstStyle/>
          <a:p>
            <a:fld id="{20A745B5-A8E9-47CD-9888-268E62927B94}" type="slidenum">
              <a:rPr lang="en-US" smtClean="0"/>
              <a:pPr/>
              <a:t>1</a:t>
            </a:fld>
            <a:endParaRPr lang="en-US" dirty="0"/>
          </a:p>
        </p:txBody>
      </p:sp>
    </p:spTree>
    <p:extLst>
      <p:ext uri="{BB962C8B-B14F-4D97-AF65-F5344CB8AC3E}">
        <p14:creationId xmlns:p14="http://schemas.microsoft.com/office/powerpoint/2010/main" val="383984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A745B5-A8E9-47CD-9888-268E62927B94}" type="slidenum">
              <a:rPr lang="en-US" smtClean="0"/>
              <a:pPr/>
              <a:t>10</a:t>
            </a:fld>
            <a:endParaRPr lang="en-US" dirty="0"/>
          </a:p>
        </p:txBody>
      </p:sp>
    </p:spTree>
    <p:extLst>
      <p:ext uri="{BB962C8B-B14F-4D97-AF65-F5344CB8AC3E}">
        <p14:creationId xmlns:p14="http://schemas.microsoft.com/office/powerpoint/2010/main" val="4052346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176278" indent="-176278">
              <a:buSzPts val="1200"/>
              <a:buFont typeface="Arial" panose="020B0604020202020204" pitchFamily="34" charset="0"/>
              <a:buChar char="•"/>
            </a:pPr>
            <a:r>
              <a:rPr lang="en-US" sz="1700" dirty="0">
                <a:solidFill>
                  <a:srgbClr val="000000"/>
                </a:solidFill>
                <a:latin typeface="Calibri" panose="020F0502020204030204" pitchFamily="34" charset="0"/>
              </a:rPr>
              <a:t>6 Board Meetings per year: (NAWIC Operations Manual: Section C: Article X – Meetings; Section 3)</a:t>
            </a:r>
            <a:endParaRPr lang="en-US" sz="1700" dirty="0">
              <a:latin typeface="Calibri" panose="020F0502020204030204" pitchFamily="34" charset="0"/>
            </a:endParaRPr>
          </a:p>
          <a:p>
            <a:pPr marL="176278" indent="-176278">
              <a:buSzPts val="1200"/>
              <a:buFont typeface="Arial" panose="020B0604020202020204" pitchFamily="34" charset="0"/>
              <a:buChar char="•"/>
            </a:pPr>
            <a:r>
              <a:rPr lang="en-US" sz="2900" dirty="0">
                <a:ea typeface="+mn-lt"/>
                <a:cs typeface="+mn-lt"/>
              </a:rPr>
              <a:t>General membership meetings, 10 per year with only a minimum of 4 that conduct business. This way you can spend more time focusing on the education and networking. The following are some examples of business you can conduct.</a:t>
            </a:r>
          </a:p>
          <a:p>
            <a:pPr marL="881390" lvl="1" indent="-440695">
              <a:buClr>
                <a:schemeClr val="accent4">
                  <a:lumMod val="60000"/>
                  <a:lumOff val="40000"/>
                </a:schemeClr>
              </a:buClr>
              <a:buSzPct val="100000"/>
              <a:buFont typeface="Arial" panose="020B0604020202020204" pitchFamily="34" charset="0"/>
              <a:buChar char="•"/>
            </a:pPr>
            <a:r>
              <a:rPr lang="en-US" sz="2900" dirty="0">
                <a:ea typeface="+mn-lt"/>
                <a:cs typeface="+mn-lt"/>
              </a:rPr>
              <a:t>Nominating Committee Elections (2 members, (the Board elects the 3</a:t>
            </a:r>
            <a:r>
              <a:rPr lang="en-US" sz="2900" baseline="30000" dirty="0">
                <a:ea typeface="+mn-lt"/>
                <a:cs typeface="+mn-lt"/>
              </a:rPr>
              <a:t>rd</a:t>
            </a:r>
            <a:r>
              <a:rPr lang="en-US" sz="2900" dirty="0">
                <a:ea typeface="+mn-lt"/>
                <a:cs typeface="+mn-lt"/>
              </a:rPr>
              <a:t> member of the nominating committee)</a:t>
            </a:r>
          </a:p>
          <a:p>
            <a:pPr marL="881390" lvl="1" indent="-440695">
              <a:buClr>
                <a:schemeClr val="accent4">
                  <a:lumMod val="60000"/>
                  <a:lumOff val="40000"/>
                </a:schemeClr>
              </a:buClr>
              <a:buSzPct val="100000"/>
              <a:buFont typeface="Arial" panose="020B0604020202020204" pitchFamily="34" charset="0"/>
              <a:buChar char="•"/>
            </a:pPr>
            <a:r>
              <a:rPr lang="en-US" sz="2900" dirty="0">
                <a:ea typeface="+mn-lt"/>
                <a:cs typeface="+mn-lt"/>
              </a:rPr>
              <a:t>Nominations</a:t>
            </a:r>
          </a:p>
          <a:p>
            <a:pPr marL="881390" lvl="1" indent="-440695">
              <a:buClr>
                <a:schemeClr val="accent4">
                  <a:lumMod val="60000"/>
                  <a:lumOff val="40000"/>
                </a:schemeClr>
              </a:buClr>
              <a:buSzPct val="100000"/>
              <a:buFont typeface="Arial" panose="020B0604020202020204" pitchFamily="34" charset="0"/>
              <a:buChar char="•"/>
            </a:pPr>
            <a:r>
              <a:rPr lang="en-US" sz="2900" dirty="0">
                <a:ea typeface="+mn-lt"/>
                <a:cs typeface="+mn-lt"/>
              </a:rPr>
              <a:t>Chapter Elections</a:t>
            </a:r>
          </a:p>
          <a:p>
            <a:pPr marL="881390" lvl="1" indent="-440695">
              <a:buClr>
                <a:schemeClr val="accent4">
                  <a:lumMod val="60000"/>
                  <a:lumOff val="40000"/>
                </a:schemeClr>
              </a:buClr>
              <a:buSzPct val="100000"/>
              <a:buFont typeface="Arial" panose="020B0604020202020204" pitchFamily="34" charset="0"/>
              <a:buChar char="•"/>
            </a:pPr>
            <a:r>
              <a:rPr lang="en-US" sz="2900" dirty="0">
                <a:ea typeface="+mn-lt"/>
                <a:cs typeface="+mn-lt"/>
              </a:rPr>
              <a:t>Conference Chapter Representative(s) – Chapters are required to send at least one member to Region Forum and Annual Conference</a:t>
            </a:r>
          </a:p>
          <a:p>
            <a:pPr marL="881390" lvl="1" indent="-440695">
              <a:buClr>
                <a:schemeClr val="accent4">
                  <a:lumMod val="60000"/>
                  <a:lumOff val="40000"/>
                </a:schemeClr>
              </a:buClr>
              <a:buSzPct val="100000"/>
              <a:buFont typeface="Arial" panose="020B0604020202020204" pitchFamily="34" charset="0"/>
              <a:buChar char="•"/>
            </a:pPr>
            <a:r>
              <a:rPr lang="en-US" sz="2900" dirty="0">
                <a:ea typeface="+mn-lt"/>
                <a:cs typeface="+mn-lt"/>
              </a:rPr>
              <a:t>Board Installation</a:t>
            </a:r>
          </a:p>
          <a:p>
            <a:pPr marL="424190" marR="0" lvl="0" indent="-440695" algn="l" defTabSz="914400" rtl="0" eaLnBrk="1" fontAlgn="auto" latinLnBrk="0" hangingPunct="1">
              <a:lnSpc>
                <a:spcPct val="100000"/>
              </a:lnSpc>
              <a:spcBef>
                <a:spcPts val="0"/>
              </a:spcBef>
              <a:spcAft>
                <a:spcPts val="0"/>
              </a:spcAft>
              <a:buClr>
                <a:schemeClr val="accent4">
                  <a:lumMod val="60000"/>
                  <a:lumOff val="40000"/>
                </a:schemeClr>
              </a:buClr>
              <a:buSzPct val="100000"/>
              <a:buFont typeface="Arial" panose="020B0604020202020204" pitchFamily="34" charset="0"/>
              <a:buChar char="•"/>
              <a:tabLst/>
              <a:defRPr/>
            </a:pPr>
            <a:r>
              <a:rPr lang="en-US" sz="4800" dirty="0">
                <a:ea typeface="+mn-lt"/>
                <a:cs typeface="+mn-lt"/>
              </a:rPr>
              <a:t>Per section A of the operations manual on page A-27, </a:t>
            </a:r>
            <a:r>
              <a:rPr lang="en-US" sz="3200" b="0" i="0" u="none" strike="noStrike" baseline="0" dirty="0">
                <a:latin typeface="Calibri" panose="020F0502020204030204" pitchFamily="34" charset="0"/>
              </a:rPr>
              <a:t>In keeping with the object of the Association and because NAWIC and its Affiliated Chapters were granted tax exemption based on the representation that NAWIC’s programs would be related to its exempt purpose, at </a:t>
            </a:r>
            <a:r>
              <a:rPr lang="en-US" sz="3200" b="0" i="0" u="none" strike="noStrike" baseline="0" dirty="0">
                <a:highlight>
                  <a:srgbClr val="FFFF00"/>
                </a:highlight>
                <a:latin typeface="Calibri" panose="020F0502020204030204" pitchFamily="34" charset="0"/>
              </a:rPr>
              <a:t>least </a:t>
            </a:r>
            <a:r>
              <a:rPr lang="en-US" sz="3200" b="1" i="0" u="none" strike="noStrike" baseline="0" dirty="0">
                <a:highlight>
                  <a:srgbClr val="FFFF00"/>
                </a:highlight>
                <a:latin typeface="Calibri" panose="020F0502020204030204" pitchFamily="34" charset="0"/>
              </a:rPr>
              <a:t>seventy-five (75%) percent </a:t>
            </a:r>
            <a:r>
              <a:rPr lang="en-US" sz="3200" b="0" i="0" u="none" strike="noStrike" baseline="0" dirty="0">
                <a:latin typeface="Calibri" panose="020F0502020204030204" pitchFamily="34" charset="0"/>
              </a:rPr>
              <a:t>of all Chapter programs and activities shall be construction-related.</a:t>
            </a:r>
            <a:endParaRPr lang="en-US" sz="3200" b="0" i="0" u="none" strike="noStrike" baseline="0" dirty="0">
              <a:latin typeface="Calibri" panose="020F0502020204030204" pitchFamily="34" charset="0"/>
              <a:ea typeface="+mn-ea"/>
              <a:cs typeface="+mn-cs"/>
            </a:endParaRPr>
          </a:p>
          <a:p>
            <a:pPr marL="424190" marR="0" lvl="0" indent="-440695" algn="l" defTabSz="914400" rtl="0" eaLnBrk="1" fontAlgn="auto" latinLnBrk="0" hangingPunct="1">
              <a:lnSpc>
                <a:spcPct val="100000"/>
              </a:lnSpc>
              <a:spcBef>
                <a:spcPts val="0"/>
              </a:spcBef>
              <a:spcAft>
                <a:spcPts val="0"/>
              </a:spcAft>
              <a:buClr>
                <a:schemeClr val="accent4">
                  <a:lumMod val="60000"/>
                  <a:lumOff val="40000"/>
                </a:schemeClr>
              </a:buClr>
              <a:buSzPct val="100000"/>
              <a:buFont typeface="Arial" panose="020B0604020202020204" pitchFamily="34" charset="0"/>
              <a:buChar char="•"/>
              <a:tabLst/>
              <a:defRPr/>
            </a:pPr>
            <a:r>
              <a:rPr lang="en-US" sz="2900" b="0" i="0" u="none" strike="noStrike" baseline="0" dirty="0">
                <a:latin typeface="Calibri" panose="020F0502020204030204" pitchFamily="34" charset="0"/>
                <a:ea typeface="+mn-ea"/>
                <a:cs typeface="+mn-cs"/>
              </a:rPr>
              <a:t>Voting can be conducted during both board and general membership virtual meetings except chapter elections. </a:t>
            </a:r>
          </a:p>
          <a:p>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11</a:t>
            </a:fld>
            <a:endParaRPr lang="en-US" dirty="0"/>
          </a:p>
        </p:txBody>
      </p:sp>
    </p:spTree>
    <p:extLst>
      <p:ext uri="{BB962C8B-B14F-4D97-AF65-F5344CB8AC3E}">
        <p14:creationId xmlns:p14="http://schemas.microsoft.com/office/powerpoint/2010/main" val="2649185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Once the meeting is called to order you want to conduct a roll call which can be done by calling all members names, silently at Board meetings or a sign-in sheet at Membership meetings to report how many voting and nonvoting members are present. You will also want to note how many guests are in attendance. The secretary should have the latest roster to calculate ahead of time what 1/3 is.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order for a meeting to be considered a business meeting, you must meet quorums. If you don’t meet quorum, then no business can be conducted meaning nothing can be voted on or election conducted. You can hold general discussion on topics, so you are prepared to vote at the next business meeting that you have quorum.</a:t>
            </a:r>
          </a:p>
          <a:p>
            <a:endParaRPr lang="en-US" dirty="0"/>
          </a:p>
          <a:p>
            <a:r>
              <a:rPr lang="en-US" dirty="0"/>
              <a:t>If your Standing Rules state that your chapter conducts, elections at your membership meeting you must have quorum for the election to take place. Chapter elections must be conducted by June 30</a:t>
            </a:r>
            <a:r>
              <a:rPr lang="en-US" baseline="30000" dirty="0"/>
              <a:t>th</a:t>
            </a:r>
            <a:r>
              <a:rPr lang="en-US" dirty="0"/>
              <a:t> of each year. It is recommended to hold chapter elections at your May meeting, this way if you don’t have quorum, you can hold elections at your June meeting. If you don’t meet quorum at your June meeting a special meeting will need to be called to hold elections. </a:t>
            </a:r>
            <a:r>
              <a:rPr lang="en-US" b="1" dirty="0"/>
              <a:t>It’s important to communicate to your voting chapter members to attend your Chapter elections meeting. </a:t>
            </a:r>
            <a:r>
              <a:rPr lang="en-US" b="0" dirty="0"/>
              <a:t>If you have any questions or issues with this, contact your Region Director.</a:t>
            </a:r>
            <a:endParaRPr lang="en-US" dirty="0"/>
          </a:p>
        </p:txBody>
      </p:sp>
      <p:sp>
        <p:nvSpPr>
          <p:cNvPr id="4" name="Slide Number Placeholder 3"/>
          <p:cNvSpPr>
            <a:spLocks noGrp="1"/>
          </p:cNvSpPr>
          <p:nvPr>
            <p:ph type="sldNum" sz="quarter" idx="5"/>
          </p:nvPr>
        </p:nvSpPr>
        <p:spPr/>
        <p:txBody>
          <a:bodyPr/>
          <a:lstStyle/>
          <a:p>
            <a:fld id="{4D9DA3AE-1BD0-400D-B383-71BFA30B8D4B}" type="slidenum">
              <a:rPr lang="en-US" smtClean="0"/>
              <a:t>12</a:t>
            </a:fld>
            <a:endParaRPr lang="en-US" dirty="0"/>
          </a:p>
        </p:txBody>
      </p:sp>
    </p:spTree>
    <p:extLst>
      <p:ext uri="{BB962C8B-B14F-4D97-AF65-F5344CB8AC3E}">
        <p14:creationId xmlns:p14="http://schemas.microsoft.com/office/powerpoint/2010/main" val="3025976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A745B5-A8E9-47CD-9888-268E62927B94}" type="slidenum">
              <a:rPr lang="en-US" smtClean="0"/>
              <a:pPr/>
              <a:t>13</a:t>
            </a:fld>
            <a:endParaRPr lang="en-US" dirty="0"/>
          </a:p>
        </p:txBody>
      </p:sp>
    </p:spTree>
    <p:extLst>
      <p:ext uri="{BB962C8B-B14F-4D97-AF65-F5344CB8AC3E}">
        <p14:creationId xmlns:p14="http://schemas.microsoft.com/office/powerpoint/2010/main" val="3573729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5261" indent="-165261">
              <a:buClr>
                <a:srgbClr val="FF0000"/>
              </a:buClr>
              <a:buSzPct val="100000"/>
              <a:buFont typeface="Arial" panose="020B0604020202020204" pitchFamily="34" charset="0"/>
              <a:buChar char="•"/>
            </a:pPr>
            <a:r>
              <a:rPr lang="en-US" dirty="0"/>
              <a:t>All members on the board should exercise their right to vote. Immediate Past President has the right to vote. She is part of the Board.</a:t>
            </a:r>
          </a:p>
          <a:p>
            <a:pPr marL="174645" indent="-174645">
              <a:buFont typeface="Arial"/>
              <a:buChar char="•"/>
            </a:pPr>
            <a:r>
              <a:rPr lang="en-US" dirty="0"/>
              <a:t>Agendas will set the purpose of the meeting &amp; provide a compass for discussion.</a:t>
            </a:r>
          </a:p>
          <a:p>
            <a:pPr marL="615340" lvl="1" indent="-174645">
              <a:buFont typeface="Arial"/>
              <a:buChar char="•"/>
            </a:pPr>
            <a:r>
              <a:rPr lang="en-US" dirty="0"/>
              <a:t>Send the expanded agenda to V-P (in case you can’t attend or get delayed) and Secretary (for minutes)</a:t>
            </a:r>
          </a:p>
          <a:p>
            <a:pPr marL="174645" indent="-174645">
              <a:buFont typeface="Arial"/>
              <a:buChar char="•"/>
            </a:pPr>
            <a:r>
              <a:rPr lang="en-US" dirty="0"/>
              <a:t>Organized meetings will keep frustrations to a minimum. It is the responsibility of the entire board to stay focused on being organized. Not only the chapter president!</a:t>
            </a:r>
            <a:endParaRPr lang="en-US" dirty="0">
              <a:cs typeface="Calibri"/>
            </a:endParaRPr>
          </a:p>
          <a:p>
            <a:pPr marL="174645" indent="-174645">
              <a:buFont typeface="Arial"/>
              <a:buChar char="•"/>
            </a:pPr>
            <a:r>
              <a:rPr lang="en-US" dirty="0"/>
              <a:t>Approve general membership meeting minutes at the Board. </a:t>
            </a:r>
            <a:r>
              <a:rPr lang="en-US" b="1" dirty="0"/>
              <a:t>Provide summary of Board actions periodically, usually the secretary takes care of this.</a:t>
            </a:r>
          </a:p>
          <a:p>
            <a:pPr marL="174645" indent="-174645">
              <a:buFont typeface="Arial"/>
              <a:buChar char="•"/>
            </a:pPr>
            <a:r>
              <a:rPr lang="en-US" dirty="0"/>
              <a:t>If you have made the commitment to participate on the chapter board – make sure you attend meetings. Show up on time and be ready to go to work.</a:t>
            </a:r>
            <a:endParaRPr lang="en-US" dirty="0">
              <a:cs typeface="Calibri" panose="020F0502020204030204"/>
            </a:endParaRPr>
          </a:p>
          <a:p>
            <a:pPr marL="174645" indent="-174645">
              <a:buFont typeface="Arial"/>
              <a:buChar char="•"/>
            </a:pPr>
            <a:r>
              <a:rPr lang="en-US" dirty="0"/>
              <a:t>Leave the last few minutes of the board meeting to wrap up conversations, discuss next steps, decide who is responsible for what and what the deadlines are. </a:t>
            </a:r>
          </a:p>
        </p:txBody>
      </p:sp>
      <p:sp>
        <p:nvSpPr>
          <p:cNvPr id="4" name="Slide Number Placeholder 3"/>
          <p:cNvSpPr>
            <a:spLocks noGrp="1"/>
          </p:cNvSpPr>
          <p:nvPr>
            <p:ph type="sldNum" sz="quarter" idx="5"/>
          </p:nvPr>
        </p:nvSpPr>
        <p:spPr/>
        <p:txBody>
          <a:bodyPr/>
          <a:lstStyle/>
          <a:p>
            <a:fld id="{20A745B5-A8E9-47CD-9888-268E62927B94}" type="slidenum">
              <a:rPr lang="en-US" smtClean="0"/>
              <a:pPr/>
              <a:t>14</a:t>
            </a:fld>
            <a:endParaRPr lang="en-US" dirty="0"/>
          </a:p>
        </p:txBody>
      </p:sp>
    </p:spTree>
    <p:extLst>
      <p:ext uri="{BB962C8B-B14F-4D97-AF65-F5344CB8AC3E}">
        <p14:creationId xmlns:p14="http://schemas.microsoft.com/office/powerpoint/2010/main" val="759067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sz="1700" b="0" dirty="0">
                <a:solidFill>
                  <a:srgbClr val="000000"/>
                </a:solidFill>
                <a:latin typeface="Calibri" panose="020F0502020204030204" pitchFamily="34" charset="0"/>
              </a:rPr>
              <a:t>Y</a:t>
            </a:r>
            <a:r>
              <a:rPr lang="en-US" dirty="0">
                <a:cs typeface="Calibri" panose="020F0502020204030204"/>
              </a:rPr>
              <a:t>ou can approve to utilize the small board procedures at your Oct. meeting then at each meeting state we will be using the small board procedures.</a:t>
            </a:r>
          </a:p>
          <a:p>
            <a:pPr defTabSz="881390">
              <a:defRPr/>
            </a:pPr>
            <a:endParaRPr lang="en-US" dirty="0">
              <a:latin typeface="Times New Roman" panose="02020603050405020304" pitchFamily="18" charset="0"/>
              <a:cs typeface="Times New Roman" panose="02020603050405020304" pitchFamily="18" charset="0"/>
            </a:endParaRPr>
          </a:p>
          <a:p>
            <a:pPr defTabSz="881390">
              <a:defRPr/>
            </a:pPr>
            <a:r>
              <a:rPr lang="en-US" dirty="0"/>
              <a:t>With the increase in video meetings, In 2021 the National Board created Procedures for Small Board Teleconference and Video Conference Meetings procedures, which can be found in Section F, pages 48 to 50 of the Operations Manual.  These are the same as the Small Board Meeting procedures, but leaves out references of the chair having to refrain from rising.  They also include, unless agreed to by general consent, all proposed actions of a board must be approved by roll-call vote on procedure 5.</a:t>
            </a:r>
          </a:p>
          <a:p>
            <a:endParaRPr lang="en-US" dirty="0"/>
          </a:p>
        </p:txBody>
      </p:sp>
      <p:sp>
        <p:nvSpPr>
          <p:cNvPr id="4" name="Slide Number Placeholder 3"/>
          <p:cNvSpPr>
            <a:spLocks noGrp="1"/>
          </p:cNvSpPr>
          <p:nvPr>
            <p:ph type="sldNum" sz="quarter" idx="5"/>
          </p:nvPr>
        </p:nvSpPr>
        <p:spPr/>
        <p:txBody>
          <a:bodyPr/>
          <a:lstStyle/>
          <a:p>
            <a:fld id="{4D9DA3AE-1BD0-400D-B383-71BFA30B8D4B}" type="slidenum">
              <a:rPr lang="en-US" smtClean="0"/>
              <a:t>15</a:t>
            </a:fld>
            <a:endParaRPr lang="en-US" dirty="0"/>
          </a:p>
        </p:txBody>
      </p:sp>
    </p:spTree>
    <p:extLst>
      <p:ext uri="{BB962C8B-B14F-4D97-AF65-F5344CB8AC3E}">
        <p14:creationId xmlns:p14="http://schemas.microsoft.com/office/powerpoint/2010/main" val="168230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5F656C"/>
                </a:solidFill>
                <a:effectLst/>
                <a:latin typeface="Roboto" panose="020B0604020202020204" pitchFamily="2" charset="0"/>
              </a:rPr>
              <a:t>Responding to corporate failures and fraud that resulted in substantial financial losses to institutional and individual investors, Congress passed the Sarbanes Oxley Act in 2002. The Act contains provisions affecting corporate governance, risk management, auditing, and financial reporting of public companies, including provisions intended to deter and punish corporate accounting fraud and corruption.</a:t>
            </a:r>
          </a:p>
          <a:p>
            <a:endParaRPr lang="en-US" b="0" i="0" dirty="0">
              <a:solidFill>
                <a:srgbClr val="000000"/>
              </a:solidFill>
              <a:effectLst/>
              <a:latin typeface="Lato"/>
            </a:endParaRPr>
          </a:p>
          <a:p>
            <a:r>
              <a:rPr lang="en-US" b="0" i="0" dirty="0">
                <a:solidFill>
                  <a:srgbClr val="000000"/>
                </a:solidFill>
                <a:effectLst/>
                <a:latin typeface="Lato"/>
              </a:rPr>
              <a:t>Pursuant to the requirements of the SOX Act, each chapter Board should review and adopt the SOX policies on an annual basis. Per chapter standing rules #5 each chapter shall adopt the Code of Ethics, Conflict of Interest (with anyone with a conflict, completing the form), Joint Venture, Record Retention, and Whistle Blower. The adoption of the Sox policies must be noted in the meeting minutes and copy of the adopted documents attached to the minutes. </a:t>
            </a:r>
          </a:p>
          <a:p>
            <a:endParaRPr lang="en-US" b="0" i="0" dirty="0">
              <a:solidFill>
                <a:srgbClr val="000000"/>
              </a:solidFill>
              <a:effectLst/>
              <a:latin typeface="Lato"/>
            </a:endParaRPr>
          </a:p>
          <a:p>
            <a:pPr algn="l"/>
            <a:r>
              <a:rPr lang="en-US" b="0" i="0" dirty="0">
                <a:solidFill>
                  <a:srgbClr val="5F656C"/>
                </a:solidFill>
                <a:effectLst/>
                <a:latin typeface="Roboto" panose="020B0604020202020204" pitchFamily="2" charset="0"/>
              </a:rPr>
              <a:t>Code of Ethics:</a:t>
            </a:r>
          </a:p>
          <a:p>
            <a:pPr algn="l"/>
            <a:r>
              <a:rPr lang="en-US" b="0" i="0" dirty="0">
                <a:solidFill>
                  <a:srgbClr val="222222"/>
                </a:solidFill>
                <a:effectLst/>
                <a:latin typeface="franklin_gothic_fsbook"/>
              </a:rPr>
              <a:t>The purpose of adopting such a statement </a:t>
            </a:r>
            <a:r>
              <a:rPr lang="en-US" b="0" i="0" dirty="0">
                <a:solidFill>
                  <a:srgbClr val="222222"/>
                </a:solidFill>
                <a:effectLst/>
                <a:latin typeface="franklin_gothic_fsbook_italic"/>
              </a:rPr>
              <a:t>formally</a:t>
            </a:r>
            <a:r>
              <a:rPr lang="en-US" b="0" i="0" dirty="0">
                <a:solidFill>
                  <a:srgbClr val="222222"/>
                </a:solidFill>
                <a:effectLst/>
                <a:latin typeface="franklin_gothic_fsbook"/>
              </a:rPr>
              <a:t> is to provide NAWIC employees, volunteers, and board members with guidelines for making ethical choices and to ensure that there is accountability for those choices. When board members of a charitable nonprofit adopt a code of ethics, they are expressing their commitment to ethical behavior. Such a commitment goes a long way to earning the public’s trust. Honesty, integrity, transparency, confidentiality, and equity are each examples of values that are typically expressed in a charitable nonprofit's code of ethics - but there may be other values that are very important to your nonprofit - and you may wish to spell those out so that the donating public, prospective employees, volunteers, and anyone who may be considering partnering with your organization, is aware of its values.</a:t>
            </a:r>
            <a:endParaRPr lang="en-US" b="0" i="0" dirty="0">
              <a:solidFill>
                <a:srgbClr val="5F656C"/>
              </a:solidFill>
              <a:effectLst/>
              <a:latin typeface="Roboto" panose="020B0604020202020204" pitchFamily="2" charset="0"/>
            </a:endParaRPr>
          </a:p>
          <a:p>
            <a:pPr algn="l"/>
            <a:endParaRPr lang="en-US" b="0" i="0" dirty="0">
              <a:solidFill>
                <a:srgbClr val="5F656C"/>
              </a:solidFill>
              <a:effectLst/>
              <a:latin typeface="Roboto" panose="020B0604020202020204" pitchFamily="2" charset="0"/>
            </a:endParaRPr>
          </a:p>
          <a:p>
            <a:pPr algn="l"/>
            <a:r>
              <a:rPr lang="en-US" b="0" i="0" dirty="0">
                <a:solidFill>
                  <a:srgbClr val="5F656C"/>
                </a:solidFill>
                <a:effectLst/>
                <a:latin typeface="Roboto" panose="020B0604020202020204" pitchFamily="2" charset="0"/>
              </a:rPr>
              <a:t>Conflict of Interest:</a:t>
            </a:r>
          </a:p>
          <a:p>
            <a:pPr algn="l"/>
            <a:r>
              <a:rPr lang="en-US" b="0" i="0" dirty="0">
                <a:solidFill>
                  <a:srgbClr val="444444"/>
                </a:solidFill>
                <a:effectLst/>
                <a:latin typeface="Open Sans" panose="020B0604020202020204" pitchFamily="34" charset="0"/>
              </a:rPr>
              <a:t>Nonprofits are presently highly regulated with respect to financial transactions that take place within the organization. Private inurement, excessive personal benefit, and self-dealing all cause serious penalties for any nonprofit that steps out of line. "Intermediate sanctions" laws specifically address compensation and excess benefit transactions with "disqualified" individuals, generally meaning board members and executive staff.</a:t>
            </a:r>
          </a:p>
          <a:p>
            <a:pPr algn="l"/>
            <a:endParaRPr lang="en-US" b="0" i="0" dirty="0">
              <a:solidFill>
                <a:srgbClr val="444444"/>
              </a:solidFill>
              <a:effectLst/>
              <a:latin typeface="Open Sans" panose="020B0604020202020204" pitchFamily="34" charset="0"/>
            </a:endParaRPr>
          </a:p>
          <a:p>
            <a:pPr algn="l"/>
            <a:r>
              <a:rPr lang="en-US" b="0" i="0" dirty="0">
                <a:solidFill>
                  <a:srgbClr val="444444"/>
                </a:solidFill>
                <a:effectLst/>
                <a:latin typeface="Open Sans" panose="020B0604020202020204" pitchFamily="34" charset="0"/>
              </a:rPr>
              <a:t>Expense Reimbursement:</a:t>
            </a:r>
          </a:p>
          <a:p>
            <a:pPr algn="l"/>
            <a:r>
              <a:rPr lang="en-US" dirty="0"/>
              <a:t>NAWIC has an accountable plan for reimbursement of expenses per Internal Revenue Service (IRS) regulations. Chapter members will be reimbursed for expenses incurred on behalf of the chapter that are approved by the Chapter Board of Directors. Detailed accounting records must be kept to substantiate such reimbursements. The IRS requires that detailed receipts be provided when requesting reimbursement.</a:t>
            </a:r>
            <a:endParaRPr lang="en-US" b="0" i="0" dirty="0">
              <a:solidFill>
                <a:srgbClr val="444444"/>
              </a:solidFill>
              <a:effectLst/>
              <a:latin typeface="Open Sans" panose="020B0604020202020204" pitchFamily="34" charset="0"/>
            </a:endParaRPr>
          </a:p>
          <a:p>
            <a:pPr algn="l"/>
            <a:endParaRPr lang="en-US" b="0" i="0" dirty="0">
              <a:solidFill>
                <a:srgbClr val="444444"/>
              </a:solidFill>
              <a:effectLst/>
              <a:latin typeface="Open Sans" panose="020B0604020202020204" pitchFamily="34" charset="0"/>
            </a:endParaRPr>
          </a:p>
          <a:p>
            <a:pPr algn="l"/>
            <a:r>
              <a:rPr lang="en-US" b="0" i="0" dirty="0">
                <a:solidFill>
                  <a:srgbClr val="5F656C"/>
                </a:solidFill>
                <a:effectLst/>
                <a:latin typeface="Roboto" panose="020B0604020202020204" pitchFamily="2" charset="0"/>
              </a:rPr>
              <a:t>Joint Venture:</a:t>
            </a:r>
          </a:p>
          <a:p>
            <a:pPr algn="l"/>
            <a:r>
              <a:rPr lang="en-US" dirty="0"/>
              <a:t>This Joint Venture Policy of the NAWIC requires that the Organization evaluate its participation in joint venture arrangements under Federal tax law and take steps to safeguard the Association’s exempt status with respect to such arrangements. It applies to any joint ownership or contractual arrangement through which there is an agreement to jointly undertake a specific business enterprise, investment, or exempt-purpose activity.</a:t>
            </a:r>
            <a:endParaRPr lang="en-US" b="0" i="0" dirty="0">
              <a:solidFill>
                <a:srgbClr val="5F656C"/>
              </a:solidFill>
              <a:effectLst/>
              <a:latin typeface="Roboto" panose="020B0604020202020204" pitchFamily="2" charset="0"/>
            </a:endParaRPr>
          </a:p>
          <a:p>
            <a:pPr algn="l"/>
            <a:endParaRPr lang="en-US" b="0" i="0" dirty="0">
              <a:solidFill>
                <a:srgbClr val="5F656C"/>
              </a:solidFill>
              <a:effectLst/>
              <a:latin typeface="Roboto" panose="020B0604020202020204" pitchFamily="2" charset="0"/>
            </a:endParaRPr>
          </a:p>
          <a:p>
            <a:pPr algn="l"/>
            <a:r>
              <a:rPr lang="en-US" b="0" i="0" dirty="0">
                <a:solidFill>
                  <a:srgbClr val="5F656C"/>
                </a:solidFill>
                <a:effectLst/>
                <a:latin typeface="Roboto" panose="020B0604020202020204" pitchFamily="2" charset="0"/>
              </a:rPr>
              <a:t>Record Retention/Document Destruction:</a:t>
            </a:r>
          </a:p>
          <a:p>
            <a:pPr algn="l"/>
            <a:r>
              <a:rPr lang="en-US" b="0" i="0" dirty="0">
                <a:solidFill>
                  <a:srgbClr val="444444"/>
                </a:solidFill>
                <a:effectLst/>
                <a:latin typeface="Open Sans" panose="020B0606030504020204" pitchFamily="34" charset="0"/>
              </a:rPr>
              <a:t>SOX addresses destruction of litigation-related documents. The law makes it a crime to alter, cover up, falsify, or destroy any document (or persuade someone else to do it) to prevent its use in an official proceeding (e.g., federal investigation or bankruptcy proceedings). The Act turns automatic document destruction into a process that must be monitored, justified, and carefully administered.</a:t>
            </a:r>
            <a:endParaRPr lang="en-US" b="0" i="0" dirty="0">
              <a:solidFill>
                <a:srgbClr val="5F656C"/>
              </a:solidFill>
              <a:effectLst/>
              <a:latin typeface="Roboto" panose="020B0604020202020204" pitchFamily="2" charset="0"/>
            </a:endParaRPr>
          </a:p>
          <a:p>
            <a:pPr algn="l"/>
            <a:endParaRPr lang="en-US" b="0" i="0" dirty="0">
              <a:solidFill>
                <a:srgbClr val="5F656C"/>
              </a:solidFill>
              <a:effectLst/>
              <a:latin typeface="Roboto" panose="020B0604020202020204" pitchFamily="2" charset="0"/>
            </a:endParaRPr>
          </a:p>
          <a:p>
            <a:pPr algn="l"/>
            <a:r>
              <a:rPr lang="en-US" b="0" i="0" dirty="0">
                <a:solidFill>
                  <a:srgbClr val="5F656C"/>
                </a:solidFill>
                <a:effectLst/>
                <a:latin typeface="Roboto" panose="020B0604020202020204" pitchFamily="2" charset="0"/>
              </a:rPr>
              <a:t>Whistleblower Protection:</a:t>
            </a:r>
          </a:p>
          <a:p>
            <a:pPr algn="l"/>
            <a:r>
              <a:rPr lang="en-US" b="0" i="0" dirty="0">
                <a:solidFill>
                  <a:srgbClr val="444444"/>
                </a:solidFill>
                <a:effectLst/>
                <a:latin typeface="Open Sans" panose="020B0606030504020204" pitchFamily="34" charset="0"/>
              </a:rPr>
              <a:t>SOX provides new protections for whistle blowers and criminal penalties for actions taken in retaliation against whistle blowers. The Act protects whistle blowers who risk their careers or membership by reporting suspected illegal activities in the association. It is illegal for a corporate entity—for-profit and nonprofit alike—to punish the whistle blower in any manner.</a:t>
            </a:r>
            <a:endParaRPr lang="en-US" b="0" i="0" dirty="0">
              <a:solidFill>
                <a:srgbClr val="5F656C"/>
              </a:solidFill>
              <a:effectLst/>
              <a:latin typeface="Roboto" panose="020B0604020202020204" pitchFamily="2" charset="0"/>
            </a:endParaRPr>
          </a:p>
          <a:p>
            <a:endParaRPr lang="en-US" dirty="0"/>
          </a:p>
        </p:txBody>
      </p:sp>
      <p:sp>
        <p:nvSpPr>
          <p:cNvPr id="4" name="Slide Number Placeholder 3"/>
          <p:cNvSpPr>
            <a:spLocks noGrp="1"/>
          </p:cNvSpPr>
          <p:nvPr>
            <p:ph type="sldNum" sz="quarter" idx="5"/>
          </p:nvPr>
        </p:nvSpPr>
        <p:spPr/>
        <p:txBody>
          <a:bodyPr/>
          <a:lstStyle/>
          <a:p>
            <a:fld id="{9A8BA012-38C7-4899-9739-F2C7FE79F25C}" type="slidenum">
              <a:rPr lang="en-US" smtClean="0"/>
              <a:t>16</a:t>
            </a:fld>
            <a:endParaRPr lang="en-US" dirty="0"/>
          </a:p>
        </p:txBody>
      </p:sp>
    </p:spTree>
    <p:extLst>
      <p:ext uri="{BB962C8B-B14F-4D97-AF65-F5344CB8AC3E}">
        <p14:creationId xmlns:p14="http://schemas.microsoft.com/office/powerpoint/2010/main" val="1938556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A745B5-A8E9-47CD-9888-268E62927B94}" type="slidenum">
              <a:rPr lang="en-US" smtClean="0"/>
              <a:pPr/>
              <a:t>17</a:t>
            </a:fld>
            <a:endParaRPr lang="en-US" dirty="0"/>
          </a:p>
        </p:txBody>
      </p:sp>
    </p:spTree>
    <p:extLst>
      <p:ext uri="{BB962C8B-B14F-4D97-AF65-F5344CB8AC3E}">
        <p14:creationId xmlns:p14="http://schemas.microsoft.com/office/powerpoint/2010/main" val="1771415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The agenda for this presentation is as follows: </a:t>
            </a:r>
          </a:p>
          <a:p>
            <a:endParaRPr lang="en-US" dirty="0"/>
          </a:p>
          <a:p>
            <a:r>
              <a:rPr lang="en-US" dirty="0"/>
              <a:t>This PowerPoint and any corresponding handouts that you haven’t already received will be sent to you.</a:t>
            </a:r>
          </a:p>
        </p:txBody>
      </p:sp>
      <p:sp>
        <p:nvSpPr>
          <p:cNvPr id="4" name="Slide Number Placeholder 3"/>
          <p:cNvSpPr>
            <a:spLocks noGrp="1"/>
          </p:cNvSpPr>
          <p:nvPr>
            <p:ph type="sldNum" sz="quarter" idx="10"/>
          </p:nvPr>
        </p:nvSpPr>
        <p:spPr/>
        <p:txBody>
          <a:bodyPr/>
          <a:lstStyle/>
          <a:p>
            <a:fld id="{20A745B5-A8E9-47CD-9888-268E62927B94}" type="slidenum">
              <a:rPr lang="en-US" smtClean="0"/>
              <a:pPr/>
              <a:t>2</a:t>
            </a:fld>
            <a:endParaRPr lang="en-US" dirty="0"/>
          </a:p>
        </p:txBody>
      </p:sp>
    </p:spTree>
    <p:extLst>
      <p:ext uri="{BB962C8B-B14F-4D97-AF65-F5344CB8AC3E}">
        <p14:creationId xmlns:p14="http://schemas.microsoft.com/office/powerpoint/2010/main" val="385338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A745B5-A8E9-47CD-9888-268E62927B94}" type="slidenum">
              <a:rPr lang="en-US" smtClean="0"/>
              <a:pPr/>
              <a:t>3</a:t>
            </a:fld>
            <a:endParaRPr lang="en-US" dirty="0"/>
          </a:p>
        </p:txBody>
      </p:sp>
    </p:spTree>
    <p:extLst>
      <p:ext uri="{BB962C8B-B14F-4D97-AF65-F5344CB8AC3E}">
        <p14:creationId xmlns:p14="http://schemas.microsoft.com/office/powerpoint/2010/main" val="803400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latin typeface="Segoe UI" panose="020B0502040204020203" pitchFamily="34" charset="0"/>
              </a:rPr>
              <a:t>The Chapter board consists of the officers:  President, Vice-President, Secretary (Corresponding and Recording), Treasurer and Immediate Past President.  Some boards opt to have a President-Elect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latin typeface="Segoe UI" panose="020B0502040204020203" pitchFamily="34" charset="0"/>
              </a:rPr>
              <a:t>Per the NAWIC bylaws, there must be a minimum of 2 Directors.  Each chapter has the option to increase that number depending on how many members they have.  Some choose to have 1 director for each 10 members.  It should be listed in your standing rules if you are going to have more than 2 Directors.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latin typeface="Segoe UI" panose="020B0502040204020203" pitchFamily="34" charset="0"/>
            </a:endParaRPr>
          </a:p>
          <a:p>
            <a:r>
              <a:rPr lang="en-US" dirty="0"/>
              <a:t>Only Active and Corporate members qualify as voting members and are able to serve on the board.  Section C Article IV – Membership defines Active and Corporate members.</a:t>
            </a:r>
          </a:p>
          <a:p>
            <a:pPr marL="285750" indent="-285750" algn="l">
              <a:buFont typeface="Arial" panose="020B0604020202020204" pitchFamily="34" charset="0"/>
              <a:buChar char="•"/>
            </a:pPr>
            <a:r>
              <a:rPr lang="en-US" sz="1800" b="0" i="0" u="none" strike="noStrike" baseline="0" dirty="0">
                <a:latin typeface="Arial" panose="020B0604020202020204" pitchFamily="34" charset="0"/>
              </a:rPr>
              <a:t>ACTIVE MEMBER: Shall be open to women who are actively employed in the construction industry a minimum of an average of twenty (20) hours per week per month. Employment is defined as receiving compensation for service in an approved employment category and in which the majority of her job responsibility, in that approved employment category, is construction related. Each eligible Active Chapter Member shall be entitled to vote and to hold office and shall be a member of National and an affiliated Chapter.</a:t>
            </a:r>
          </a:p>
          <a:p>
            <a:pPr marL="285750" indent="-285750" algn="l">
              <a:buFont typeface="Arial" panose="020B0604020202020204" pitchFamily="34" charset="0"/>
              <a:buChar char="•"/>
            </a:pPr>
            <a:r>
              <a:rPr lang="en-US" sz="1800" b="0" i="0" u="none" strike="noStrike" baseline="0" dirty="0">
                <a:latin typeface="Arial" panose="020B0604020202020204" pitchFamily="34" charset="0"/>
              </a:rPr>
              <a:t>CORPORATE MEMBER: This is a transferable membership. This membership is open to companies that wish to designate a woman employee, who would otherwise meet the criteria for Active Membership, to represent the company. The company holding the membership may change its designated representative at any time. The company must buy one corporate Chapter membership for each representative. Each eligible Corporate Member shall be entitled to vote, to hold office and shall be a member of National and an affiliated Chapter.</a:t>
            </a:r>
          </a:p>
          <a:p>
            <a:pPr algn="l"/>
            <a:endParaRPr lang="en-US" dirty="0"/>
          </a:p>
          <a:p>
            <a:r>
              <a:rPr lang="en-US" dirty="0"/>
              <a:t>The board meets on a regular basis to conduct the business of the Association, which is directed by the Bylaws.  NAWIC’s policies state there should be, at least, 6 board meetings each year.  This is found on page C-4 (Article X – Meetings) in the operations manual.</a:t>
            </a:r>
          </a:p>
          <a:p>
            <a:endParaRPr lang="en-US" dirty="0"/>
          </a:p>
          <a:p>
            <a:r>
              <a:rPr lang="en-US" b="1" dirty="0"/>
              <a:t>THE PRESIDENT </a:t>
            </a:r>
            <a:r>
              <a:rPr lang="en-US" dirty="0"/>
              <a:t>shall preside at all meetings and serve as Chair of the Board of Directors. She shall call regular meetings of the Board of Directors and such special meetings of the Board of Directors as may be necessary. She shall be authorized to create Special Committees and shall appoint members to all Standing and Special Committees (with the exception of the Nominating Committee) and shall designate the chair. </a:t>
            </a:r>
            <a:r>
              <a:rPr lang="en-US" b="1" dirty="0"/>
              <a:t>You can delegate finding committee members to your committee chair. </a:t>
            </a:r>
            <a:r>
              <a:rPr lang="en-US" dirty="0"/>
              <a:t>She shall be one of three officers authorized to countersign all checks. She shall not be a member of the Nominating Committee. She shall in a timely manner prepare and file all documents necessary to protect the Chapter’s non-profit status for the fiscal year in which she serves as President. </a:t>
            </a:r>
          </a:p>
          <a:p>
            <a:r>
              <a:rPr lang="en-US" b="1" dirty="0"/>
              <a:t>THE VICE PRESIDENT </a:t>
            </a:r>
            <a:r>
              <a:rPr lang="en-US" dirty="0"/>
              <a:t>shall perform the duties of the President in her absence and succeed to the office of the President if that office becomes vacant. Optional committee work as delegated by the President similar to the National Board where the Vice-President is the National Committees liaison to the Board.</a:t>
            </a:r>
          </a:p>
          <a:p>
            <a:r>
              <a:rPr lang="en-US" b="1" dirty="0"/>
              <a:t>THE RECORDING SECRETARY </a:t>
            </a:r>
            <a:r>
              <a:rPr lang="en-US" dirty="0"/>
              <a:t>shall be responsible for the permanent records of the Chapter including minutes of all regular and special meetings of the Chapter and the Board of Directors. She shall keep a current roster of Chapter membership and perform such other duties as may be requested by the President or the Board of Directors. </a:t>
            </a:r>
          </a:p>
          <a:p>
            <a:r>
              <a:rPr lang="en-US" b="1" dirty="0"/>
              <a:t>THE CORRESPONDING SECRETARY</a:t>
            </a:r>
            <a:r>
              <a:rPr lang="en-US" dirty="0"/>
              <a:t>, if any, shall be responsible for all correspondence of the Chapter. If your chapter doesn’t have a corresponding secretary, this falls to the recording secretary.</a:t>
            </a:r>
          </a:p>
          <a:p>
            <a:r>
              <a:rPr lang="en-US" b="1" dirty="0"/>
              <a:t>THE TREASURER </a:t>
            </a:r>
            <a:r>
              <a:rPr lang="en-US" dirty="0"/>
              <a:t>shall be custodian of all funds; be one of the three Officers authorized to countersign all checks; pay bills authorized by the Board of Directors; keep an itemized account of receipts and disbursements; present a written report at business meetings of the Chapter and the Board of Directors; and deliver audited records to her successor within thirty (30) days following the expiration of her term. She shall be a member of the Finance Committee. It is recommended that the Treasurer be the chair of the finance committee.</a:t>
            </a:r>
          </a:p>
          <a:p>
            <a:r>
              <a:rPr lang="en-US" b="1" dirty="0"/>
              <a:t>THE PRESIDENT-ELECT, </a:t>
            </a:r>
            <a:r>
              <a:rPr lang="en-US" dirty="0"/>
              <a:t>if any, shall attend all meetings of the Chapter Board of Directors, acquaint herself with the duties of the President, and perform such other duties as may be assigned to her by the President or the Board of Directors. She shall not be a member of the Nominating Committee. </a:t>
            </a:r>
          </a:p>
          <a:p>
            <a:r>
              <a:rPr lang="en-US" b="1" dirty="0"/>
              <a:t>THE IMMEDIATE PAST PRESIDENT </a:t>
            </a:r>
            <a:r>
              <a:rPr lang="en-US" dirty="0"/>
              <a:t>shall serve for one (1) year, immediately following her term as President of the Chapter. </a:t>
            </a:r>
          </a:p>
          <a:p>
            <a:endParaRPr lang="en-US" dirty="0">
              <a:cs typeface="Calibri" panose="020F0502020204030204"/>
            </a:endParaRPr>
          </a:p>
          <a:p>
            <a:r>
              <a:rPr lang="en-US" dirty="0">
                <a:cs typeface="Calibri" panose="020F0502020204030204"/>
              </a:rPr>
              <a:t>President, Vice-President, President-Elect must have served on the Board prior. Doesn’t matter how long ago they served.</a:t>
            </a:r>
          </a:p>
          <a:p>
            <a:endParaRPr lang="en-US" dirty="0">
              <a:cs typeface="Calibri" panose="020F0502020204030204"/>
            </a:endParaRPr>
          </a:p>
          <a:p>
            <a:r>
              <a:rPr lang="en-US" dirty="0">
                <a:cs typeface="Calibri" panose="020F0502020204030204"/>
              </a:rPr>
              <a:t>All Board positions must be filled by voting members in good standing. Non-Voting members can serve on committees. They can also serve as Committee chairs. With the exception of the Finance committee which is typically the Board officers with the Chapter Treasurer serving as the chair.</a:t>
            </a:r>
          </a:p>
          <a:p>
            <a:endParaRPr lang="en-US" dirty="0"/>
          </a:p>
        </p:txBody>
      </p:sp>
      <p:sp>
        <p:nvSpPr>
          <p:cNvPr id="4" name="Slide Number Placeholder 3"/>
          <p:cNvSpPr>
            <a:spLocks noGrp="1"/>
          </p:cNvSpPr>
          <p:nvPr>
            <p:ph type="sldNum" sz="quarter" idx="5"/>
          </p:nvPr>
        </p:nvSpPr>
        <p:spPr/>
        <p:txBody>
          <a:bodyPr/>
          <a:lstStyle/>
          <a:p>
            <a:fld id="{9A8BA012-38C7-4899-9739-F2C7FE79F25C}" type="slidenum">
              <a:rPr lang="en-US" smtClean="0"/>
              <a:t>4</a:t>
            </a:fld>
            <a:endParaRPr lang="en-US" dirty="0"/>
          </a:p>
        </p:txBody>
      </p:sp>
    </p:spTree>
    <p:extLst>
      <p:ext uri="{BB962C8B-B14F-4D97-AF65-F5344CB8AC3E}">
        <p14:creationId xmlns:p14="http://schemas.microsoft.com/office/powerpoint/2010/main" val="823065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45" indent="-174645">
              <a:buFont typeface="Arial"/>
              <a:buChar char="•"/>
            </a:pPr>
            <a:r>
              <a:rPr lang="en-US" dirty="0"/>
              <a:t>It is so important to have NAWIC knowledge for effective board leadership.  Know NAWIC!</a:t>
            </a:r>
          </a:p>
          <a:p>
            <a:pPr marL="174645" indent="-174645">
              <a:buFont typeface="Arial"/>
              <a:buChar char="•"/>
            </a:pPr>
            <a:r>
              <a:rPr lang="en-US" dirty="0"/>
              <a:t>The Operations Manual contains all the information you need to know how to operate a NAWIC chapter. </a:t>
            </a:r>
          </a:p>
          <a:p>
            <a:pPr marL="174645" indent="-174645">
              <a:buFont typeface="Arial"/>
              <a:buChar char="•"/>
            </a:pPr>
            <a:r>
              <a:rPr lang="en-US" dirty="0"/>
              <a:t>READ the Operations manual especially sections C &amp; F and the Chapter Officer handbooks! Make sure you have the latest version of the documents. The last revised date is either in the file name or footer in the document.</a:t>
            </a:r>
          </a:p>
          <a:p>
            <a:pPr marL="174645" indent="-174645">
              <a:buFont typeface="Arial"/>
              <a:buChar char="•"/>
            </a:pPr>
            <a:r>
              <a:rPr lang="en-US" dirty="0">
                <a:cs typeface="Calibri" panose="020F0502020204030204"/>
              </a:rPr>
              <a:t>Chapter Officer Tools on the National website provides templates for agendas, scripts, minutes etc.</a:t>
            </a:r>
          </a:p>
          <a:p>
            <a:pPr marL="174645" indent="-174645">
              <a:buFont typeface="Arial"/>
              <a:buChar char="•"/>
            </a:pPr>
            <a:endParaRPr lang="en-US" dirty="0">
              <a:cs typeface="Calibri" panose="020F0502020204030204"/>
            </a:endParaRPr>
          </a:p>
          <a:p>
            <a:pPr marL="174645" indent="-174645">
              <a:buFont typeface="Arial"/>
              <a:buChar char="•"/>
            </a:pPr>
            <a:r>
              <a:rPr lang="en-US" b="1" dirty="0">
                <a:cs typeface="Calibri" panose="020F0502020204030204"/>
              </a:rPr>
              <a:t>Click the chapter officer tools link to show what information is available to them. </a:t>
            </a:r>
            <a:r>
              <a:rPr lang="en-US" b="0" dirty="0">
                <a:cs typeface="Calibri" panose="020F0502020204030204"/>
              </a:rPr>
              <a:t>You will need to login.</a:t>
            </a:r>
            <a:endParaRPr lang="en-US" b="1" dirty="0">
              <a:cs typeface="Calibri" panose="020F0502020204030204"/>
            </a:endParaRPr>
          </a:p>
          <a:p>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5</a:t>
            </a:fld>
            <a:endParaRPr lang="en-US" dirty="0"/>
          </a:p>
        </p:txBody>
      </p:sp>
    </p:spTree>
    <p:extLst>
      <p:ext uri="{BB962C8B-B14F-4D97-AF65-F5344CB8AC3E}">
        <p14:creationId xmlns:p14="http://schemas.microsoft.com/office/powerpoint/2010/main" val="1812752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Directors are part of the Board and should be included on all business of the chapter.</a:t>
            </a:r>
          </a:p>
          <a:p>
            <a:r>
              <a:rPr lang="en-US" dirty="0"/>
              <a:t>** Go Through Each Item**</a:t>
            </a:r>
          </a:p>
        </p:txBody>
      </p:sp>
      <p:sp>
        <p:nvSpPr>
          <p:cNvPr id="4" name="Slide Number Placeholder 3"/>
          <p:cNvSpPr>
            <a:spLocks noGrp="1"/>
          </p:cNvSpPr>
          <p:nvPr>
            <p:ph type="sldNum" sz="quarter" idx="10"/>
          </p:nvPr>
        </p:nvSpPr>
        <p:spPr/>
        <p:txBody>
          <a:bodyPr/>
          <a:lstStyle/>
          <a:p>
            <a:fld id="{20A745B5-A8E9-47CD-9888-268E62927B94}" type="slidenum">
              <a:rPr lang="en-US" smtClean="0"/>
              <a:pPr/>
              <a:t>6</a:t>
            </a:fld>
            <a:endParaRPr lang="en-US" dirty="0"/>
          </a:p>
        </p:txBody>
      </p:sp>
    </p:spTree>
    <p:extLst>
      <p:ext uri="{BB962C8B-B14F-4D97-AF65-F5344CB8AC3E}">
        <p14:creationId xmlns:p14="http://schemas.microsoft.com/office/powerpoint/2010/main" val="1687683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 Go Through Each Item**</a:t>
            </a:r>
          </a:p>
        </p:txBody>
      </p:sp>
      <p:sp>
        <p:nvSpPr>
          <p:cNvPr id="4" name="Slide Number Placeholder 3"/>
          <p:cNvSpPr>
            <a:spLocks noGrp="1"/>
          </p:cNvSpPr>
          <p:nvPr>
            <p:ph type="sldNum" sz="quarter" idx="10"/>
          </p:nvPr>
        </p:nvSpPr>
        <p:spPr/>
        <p:txBody>
          <a:bodyPr/>
          <a:lstStyle/>
          <a:p>
            <a:fld id="{20A745B5-A8E9-47CD-9888-268E62927B94}" type="slidenum">
              <a:rPr lang="en-US" smtClean="0"/>
              <a:pPr/>
              <a:t>7</a:t>
            </a:fld>
            <a:endParaRPr lang="en-US" dirty="0"/>
          </a:p>
        </p:txBody>
      </p:sp>
    </p:spTree>
    <p:extLst>
      <p:ext uri="{BB962C8B-B14F-4D97-AF65-F5344CB8AC3E}">
        <p14:creationId xmlns:p14="http://schemas.microsoft.com/office/powerpoint/2010/main" val="2085137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Go Through Each Item**</a:t>
            </a:r>
          </a:p>
        </p:txBody>
      </p:sp>
      <p:sp>
        <p:nvSpPr>
          <p:cNvPr id="4" name="Slide Number Placeholder 3"/>
          <p:cNvSpPr>
            <a:spLocks noGrp="1"/>
          </p:cNvSpPr>
          <p:nvPr>
            <p:ph type="sldNum" sz="quarter" idx="5"/>
          </p:nvPr>
        </p:nvSpPr>
        <p:spPr/>
        <p:txBody>
          <a:bodyPr/>
          <a:lstStyle/>
          <a:p>
            <a:fld id="{20A745B5-A8E9-47CD-9888-268E62927B94}" type="slidenum">
              <a:rPr lang="en-US" smtClean="0"/>
              <a:pPr/>
              <a:t>8</a:t>
            </a:fld>
            <a:endParaRPr lang="en-US" dirty="0"/>
          </a:p>
        </p:txBody>
      </p:sp>
    </p:spTree>
    <p:extLst>
      <p:ext uri="{BB962C8B-B14F-4D97-AF65-F5344CB8AC3E}">
        <p14:creationId xmlns:p14="http://schemas.microsoft.com/office/powerpoint/2010/main" val="253832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Go Through Each Item**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 pair you with a seasoned NAWIC member to act as your Parliamentarian and mentor the chapter.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0A745B5-A8E9-47CD-9888-268E62927B94}" type="slidenum">
              <a:rPr lang="en-US" smtClean="0"/>
              <a:pPr/>
              <a:t>9</a:t>
            </a:fld>
            <a:endParaRPr lang="en-US" dirty="0"/>
          </a:p>
        </p:txBody>
      </p:sp>
    </p:spTree>
    <p:extLst>
      <p:ext uri="{BB962C8B-B14F-4D97-AF65-F5344CB8AC3E}">
        <p14:creationId xmlns:p14="http://schemas.microsoft.com/office/powerpoint/2010/main" val="3251356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345913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347388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1900666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1E03117C-01CC-4A5F-8796-53B429EA9B2A}" type="datetimeFigureOut">
              <a:rPr lang="en-US" smtClean="0"/>
              <a:pPr/>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7AD9C91A-F76C-4C9A-88BA-8F73792E46BF}" type="slidenum">
              <a:rPr lang="en-US" smtClean="0"/>
              <a:pPr/>
              <a:t>‹#›</a:t>
            </a:fld>
            <a:endParaRPr lang="en-US" dirty="0"/>
          </a:p>
        </p:txBody>
      </p:sp>
    </p:spTree>
    <p:extLst>
      <p:ext uri="{BB962C8B-B14F-4D97-AF65-F5344CB8AC3E}">
        <p14:creationId xmlns:p14="http://schemas.microsoft.com/office/powerpoint/2010/main" val="181933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2C9C37E1-577B-446B-841B-5F785EF39FDE}" type="datetimeFigureOut">
              <a:rPr lang="en-US" smtClean="0"/>
              <a:t>2/25/2025</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527585C4-B945-4349-9531-B9E24AE9E905}" type="slidenum">
              <a:rPr lang="en-US" smtClean="0"/>
              <a:t>‹#›</a:t>
            </a:fld>
            <a:endParaRPr lang="en-US" dirty="0"/>
          </a:p>
        </p:txBody>
      </p:sp>
    </p:spTree>
    <p:extLst>
      <p:ext uri="{BB962C8B-B14F-4D97-AF65-F5344CB8AC3E}">
        <p14:creationId xmlns:p14="http://schemas.microsoft.com/office/powerpoint/2010/main" val="396339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302026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1883397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87744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1E03117C-01CC-4A5F-8796-53B429EA9B2A}" type="datetimeFigureOut">
              <a:rPr lang="en-US" smtClean="0"/>
              <a:pPr/>
              <a:t>2/25/2025</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7AD9C91A-F76C-4C9A-88BA-8F73792E46BF}" type="slidenum">
              <a:rPr lang="en-US" smtClean="0"/>
              <a:pPr/>
              <a:t>‹#›</a:t>
            </a:fld>
            <a:endParaRPr lang="en-US" dirty="0"/>
          </a:p>
        </p:txBody>
      </p:sp>
    </p:spTree>
    <p:extLst>
      <p:ext uri="{BB962C8B-B14F-4D97-AF65-F5344CB8AC3E}">
        <p14:creationId xmlns:p14="http://schemas.microsoft.com/office/powerpoint/2010/main" val="126829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62076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D7A6807F-852A-3D41-B711-9DE60FBAE565}" type="datetimeFigureOut">
              <a:rPr lang="en-US" smtClean="0"/>
              <a:t>2/25/2025</a:t>
            </a:fld>
            <a:endParaRPr lang="en-US" dirty="0"/>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lvl1pPr fontAlgn="auto">
              <a:spcBef>
                <a:spcPts val="0"/>
              </a:spcBef>
              <a:spcAft>
                <a:spcPts val="0"/>
              </a:spcAft>
              <a:defRPr>
                <a:latin typeface="+mn-lt"/>
                <a:ea typeface="+mn-ea"/>
                <a:cs typeface="+mn-cs"/>
              </a:defRPr>
            </a:lvl1pPr>
          </a:lstStyle>
          <a:p>
            <a:fld id="{6A82F5F7-4F6D-4F6C-94A9-238463ECF381}" type="slidenum">
              <a:rPr lang="en-US" smtClean="0"/>
              <a:pPr/>
              <a:t>‹#›</a:t>
            </a:fld>
            <a:endParaRPr lang="en-US" dirty="0"/>
          </a:p>
        </p:txBody>
      </p:sp>
    </p:spTree>
    <p:extLst>
      <p:ext uri="{BB962C8B-B14F-4D97-AF65-F5344CB8AC3E}">
        <p14:creationId xmlns:p14="http://schemas.microsoft.com/office/powerpoint/2010/main" val="405088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6" descr="NAW-112 Powerpoint Template v3 BLANK3[12].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72584" y="14288"/>
            <a:ext cx="12608984"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51681329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tonio@agcaustin.org" TargetMode="External"/><Relationship Id="rId5" Type="http://schemas.openxmlformats.org/officeDocument/2006/relationships/hyperlink" Target="mailto:chapterdevelopment@nawic.org" TargetMode="External"/><Relationship Id="rId4" Type="http://schemas.openxmlformats.org/officeDocument/2006/relationships/hyperlink" Target="mailto:Shawna@odonnellplastering.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nawic.org/chapter-resource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A442EF39-F4F4-5F2F-6856-7932FCB9D0AB}"/>
              </a:ext>
            </a:extLst>
          </p:cNvPr>
          <p:cNvSpPr>
            <a:spLocks noGrp="1"/>
          </p:cNvSpPr>
          <p:nvPr>
            <p:ph type="title"/>
          </p:nvPr>
        </p:nvSpPr>
        <p:spPr>
          <a:xfrm>
            <a:off x="327546" y="104931"/>
            <a:ext cx="11499694" cy="1993483"/>
          </a:xfrm>
        </p:spPr>
        <p:txBody>
          <a:bodyPr>
            <a:noAutofit/>
          </a:bodyPr>
          <a:lstStyle/>
          <a:p>
            <a:pPr algn="ctr"/>
            <a:r>
              <a:rPr lang="en-US" sz="7200" dirty="0">
                <a:solidFill>
                  <a:schemeClr val="tx1"/>
                </a:solidFill>
                <a:latin typeface="Times New Roman" panose="02020603050405020304" pitchFamily="18" charset="0"/>
                <a:cs typeface="Times New Roman" panose="02020603050405020304" pitchFamily="18" charset="0"/>
              </a:rPr>
              <a:t>Chapter Leadership Training:</a:t>
            </a:r>
          </a:p>
        </p:txBody>
      </p:sp>
      <p:pic>
        <p:nvPicPr>
          <p:cNvPr id="6" name="Picture 5" descr="A black and red text over a city&#10;&#10;AI-generated content may be incorrect.">
            <a:extLst>
              <a:ext uri="{FF2B5EF4-FFF2-40B4-BE49-F238E27FC236}">
                <a16:creationId xmlns:a16="http://schemas.microsoft.com/office/drawing/2014/main" id="{C01CB087-0845-43B3-54F2-99594EDC26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003" y="1869347"/>
            <a:ext cx="3972567" cy="3119305"/>
          </a:xfrm>
          <a:prstGeom prst="rect">
            <a:avLst/>
          </a:prstGeom>
        </p:spPr>
      </p:pic>
    </p:spTree>
    <p:extLst>
      <p:ext uri="{BB962C8B-B14F-4D97-AF65-F5344CB8AC3E}">
        <p14:creationId xmlns:p14="http://schemas.microsoft.com/office/powerpoint/2010/main" val="1197118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0E672EFE-D53F-737C-DD2C-73F17A319DCB}"/>
              </a:ext>
            </a:extLst>
          </p:cNvPr>
          <p:cNvSpPr>
            <a:spLocks noGrp="1"/>
          </p:cNvSpPr>
          <p:nvPr>
            <p:ph type="title"/>
          </p:nvPr>
        </p:nvSpPr>
        <p:spPr>
          <a:xfrm>
            <a:off x="0" y="1479176"/>
            <a:ext cx="12192000" cy="4235824"/>
          </a:xfrm>
        </p:spPr>
        <p:txBody>
          <a:bodyPr>
            <a:noAutofit/>
          </a:bodyPr>
          <a:lstStyle/>
          <a:p>
            <a:pPr algn="ctr"/>
            <a:r>
              <a:rPr lang="en-US" sz="7200" dirty="0">
                <a:latin typeface="Times New Roman" panose="02020603050405020304" pitchFamily="18" charset="0"/>
                <a:cs typeface="Times New Roman" panose="02020603050405020304" pitchFamily="18" charset="0"/>
              </a:rPr>
              <a:t>Chapter</a:t>
            </a:r>
            <a:r>
              <a:rPr lang="en-US" sz="7200" dirty="0">
                <a:solidFill>
                  <a:schemeClr val="tx1"/>
                </a:solidFill>
                <a:latin typeface="Times New Roman" panose="02020603050405020304" pitchFamily="18" charset="0"/>
                <a:cs typeface="Times New Roman" panose="02020603050405020304" pitchFamily="18" charset="0"/>
              </a:rPr>
              <a:t> Meetings</a:t>
            </a:r>
          </a:p>
        </p:txBody>
      </p:sp>
    </p:spTree>
    <p:extLst>
      <p:ext uri="{BB962C8B-B14F-4D97-AF65-F5344CB8AC3E}">
        <p14:creationId xmlns:p14="http://schemas.microsoft.com/office/powerpoint/2010/main" val="102427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04311"/>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Chapter Meeting Requirements:</a:t>
            </a:r>
          </a:p>
        </p:txBody>
      </p:sp>
      <p:sp>
        <p:nvSpPr>
          <p:cNvPr id="5" name="Content Placeholder 2">
            <a:extLst>
              <a:ext uri="{FF2B5EF4-FFF2-40B4-BE49-F238E27FC236}">
                <a16:creationId xmlns:a16="http://schemas.microsoft.com/office/drawing/2014/main" id="{49C88E45-EF06-FCC0-A14E-A85260C784BF}"/>
              </a:ext>
            </a:extLst>
          </p:cNvPr>
          <p:cNvSpPr>
            <a:spLocks noGrp="1"/>
          </p:cNvSpPr>
          <p:nvPr>
            <p:ph idx="1"/>
          </p:nvPr>
        </p:nvSpPr>
        <p:spPr>
          <a:xfrm>
            <a:off x="346494" y="1600200"/>
            <a:ext cx="11499012" cy="4525963"/>
          </a:xfrm>
        </p:spPr>
        <p:txBody>
          <a:bodyPr/>
          <a:lstStyle/>
          <a:p>
            <a:pPr marL="463550" indent="-463550">
              <a:spcBef>
                <a:spcPts val="0"/>
              </a:spcBef>
              <a:buClr>
                <a:srgbClr val="C00000"/>
              </a:buClr>
              <a:buSzPct val="150000"/>
              <a:buBlip>
                <a:blip r:embed="rId3"/>
              </a:buBlip>
            </a:pPr>
            <a:r>
              <a:rPr lang="en-US" dirty="0">
                <a:latin typeface="Times New Roman" panose="02020603050405020304" pitchFamily="18" charset="0"/>
                <a:ea typeface="+mn-lt"/>
                <a:cs typeface="Times New Roman" panose="02020603050405020304" pitchFamily="18" charset="0"/>
              </a:rPr>
              <a:t>Chapter Board Meetings, 6 per year</a:t>
            </a:r>
          </a:p>
          <a:p>
            <a:pPr marL="914400" lvl="1" indent="-457200">
              <a:spcBef>
                <a:spcPts val="0"/>
              </a:spcBef>
              <a:buClr>
                <a:srgbClr val="C00000"/>
              </a:buClr>
              <a:buSzPct val="100000"/>
              <a:buFont typeface="Courier New" panose="02070309020205020404" pitchFamily="49" charset="0"/>
              <a:buChar char="o"/>
            </a:pPr>
            <a:r>
              <a:rPr lang="en-US" dirty="0">
                <a:latin typeface="Times New Roman" panose="02020603050405020304" pitchFamily="18" charset="0"/>
                <a:ea typeface="+mn-lt"/>
                <a:cs typeface="Times New Roman" panose="02020603050405020304" pitchFamily="18" charset="0"/>
              </a:rPr>
              <a:t>This is where the majority of the chapter business should take place</a:t>
            </a:r>
          </a:p>
          <a:p>
            <a:pPr marL="463550" indent="-463550">
              <a:spcBef>
                <a:spcPts val="0"/>
              </a:spcBef>
              <a:buClr>
                <a:srgbClr val="C00000"/>
              </a:buClr>
              <a:buSzPct val="150000"/>
              <a:buBlip>
                <a:blip r:embed="rId3"/>
              </a:buBlip>
            </a:pPr>
            <a:r>
              <a:rPr lang="en-US" dirty="0">
                <a:latin typeface="Times New Roman" panose="02020603050405020304" pitchFamily="18" charset="0"/>
                <a:ea typeface="+mn-lt"/>
                <a:cs typeface="Times New Roman" panose="02020603050405020304" pitchFamily="18" charset="0"/>
              </a:rPr>
              <a:t>General Membership Meetings, 10 per year</a:t>
            </a:r>
          </a:p>
          <a:p>
            <a:pPr marL="914400" lvl="1" indent="-457200">
              <a:spcBef>
                <a:spcPts val="0"/>
              </a:spcBef>
              <a:buClr>
                <a:srgbClr val="C00000"/>
              </a:buClr>
              <a:buSzPct val="100000"/>
              <a:buFont typeface="Courier New" panose="02070309020205020404" pitchFamily="49" charset="0"/>
              <a:buChar char="o"/>
            </a:pPr>
            <a:r>
              <a:rPr lang="en-US" dirty="0">
                <a:latin typeface="Times New Roman" panose="02020603050405020304" pitchFamily="18" charset="0"/>
                <a:ea typeface="+mn-lt"/>
                <a:cs typeface="Times New Roman" panose="02020603050405020304" pitchFamily="18" charset="0"/>
              </a:rPr>
              <a:t>Only 4 of the 10 meetings need to conduct business</a:t>
            </a:r>
          </a:p>
          <a:p>
            <a:pPr marL="914400" lvl="1" indent="-457200">
              <a:spcBef>
                <a:spcPts val="0"/>
              </a:spcBef>
              <a:buClr>
                <a:srgbClr val="C00000"/>
              </a:buClr>
              <a:buSzPct val="100000"/>
              <a:buFont typeface="Courier New" panose="02070309020205020404" pitchFamily="49" charset="0"/>
              <a:buChar char="o"/>
            </a:pPr>
            <a:r>
              <a:rPr lang="en-US" dirty="0">
                <a:latin typeface="Times New Roman" panose="02020603050405020304" pitchFamily="18" charset="0"/>
                <a:ea typeface="+mn-lt"/>
                <a:cs typeface="Times New Roman" panose="02020603050405020304" pitchFamily="18" charset="0"/>
              </a:rPr>
              <a:t>75% of all Chapter programs and activities shall be construction-related</a:t>
            </a:r>
          </a:p>
          <a:p>
            <a:pPr marL="463550" indent="-463550">
              <a:spcBef>
                <a:spcPts val="0"/>
              </a:spcBef>
              <a:buClr>
                <a:srgbClr val="C00000"/>
              </a:buClr>
              <a:buSzPct val="150000"/>
              <a:buBlip>
                <a:blip r:embed="rId3"/>
              </a:buBlip>
            </a:pPr>
            <a:r>
              <a:rPr lang="en-US" dirty="0">
                <a:latin typeface="Times New Roman" panose="02020603050405020304" pitchFamily="18" charset="0"/>
                <a:ea typeface="+mn-lt"/>
                <a:cs typeface="Times New Roman" panose="02020603050405020304" pitchFamily="18" charset="0"/>
              </a:rPr>
              <a:t>Virtual Meetings</a:t>
            </a:r>
          </a:p>
          <a:p>
            <a:pPr marL="914400" lvl="1" indent="-457200">
              <a:spcBef>
                <a:spcPts val="0"/>
              </a:spcBef>
              <a:buClr>
                <a:srgbClr val="C00000"/>
              </a:buClr>
              <a:buSzPct val="100000"/>
              <a:buFont typeface="Courier New" panose="02070309020205020404" pitchFamily="49" charset="0"/>
              <a:buChar char="o"/>
            </a:pPr>
            <a:r>
              <a:rPr lang="en-US" dirty="0">
                <a:latin typeface="Times New Roman" panose="02020603050405020304" pitchFamily="18" charset="0"/>
                <a:ea typeface="+mn-lt"/>
                <a:cs typeface="Times New Roman" panose="02020603050405020304" pitchFamily="18" charset="0"/>
              </a:rPr>
              <a:t>Voting can occur </a:t>
            </a:r>
            <a:r>
              <a:rPr lang="en-US" sz="2800" dirty="0">
                <a:solidFill>
                  <a:schemeClr val="tx1"/>
                </a:solidFill>
                <a:highlight>
                  <a:srgbClr val="FFFF00"/>
                </a:highlight>
                <a:latin typeface="Times New Roman" panose="02020603050405020304" pitchFamily="18" charset="0"/>
                <a:ea typeface="+mn-lt"/>
                <a:cs typeface="Times New Roman" panose="02020603050405020304" pitchFamily="18" charset="0"/>
              </a:rPr>
              <a:t>EXCEPT</a:t>
            </a:r>
            <a:r>
              <a:rPr lang="en-US" sz="2800" dirty="0">
                <a:solidFill>
                  <a:schemeClr val="tx1"/>
                </a:solidFill>
                <a:latin typeface="Times New Roman" panose="02020603050405020304" pitchFamily="18" charset="0"/>
                <a:ea typeface="+mn-lt"/>
                <a:cs typeface="Times New Roman" panose="02020603050405020304" pitchFamily="18" charset="0"/>
              </a:rPr>
              <a:t> for Chapter elections– Check your state Laws</a:t>
            </a:r>
            <a:endParaRPr lang="en-US" dirty="0">
              <a:latin typeface="Times New Roman" panose="02020603050405020304" pitchFamily="18" charset="0"/>
              <a:ea typeface="+mn-lt"/>
              <a:cs typeface="Times New Roman" panose="02020603050405020304" pitchFamily="18" charset="0"/>
            </a:endParaRPr>
          </a:p>
          <a:p>
            <a:pPr marL="457200" indent="-457200">
              <a:spcBef>
                <a:spcPts val="0"/>
              </a:spcBef>
              <a:buSzPct val="100000"/>
            </a:pPr>
            <a:endParaRPr lang="en-US" sz="3200" dirty="0">
              <a:ea typeface="+mn-lt"/>
              <a:cs typeface="+mn-lt"/>
            </a:endParaRPr>
          </a:p>
        </p:txBody>
      </p:sp>
    </p:spTree>
    <p:extLst>
      <p:ext uri="{BB962C8B-B14F-4D97-AF65-F5344CB8AC3E}">
        <p14:creationId xmlns:p14="http://schemas.microsoft.com/office/powerpoint/2010/main" val="507998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ECD5D8D-9174-4ED6-96B6-F8EA1ABF5F12}"/>
              </a:ext>
            </a:extLst>
          </p:cNvPr>
          <p:cNvSpPr>
            <a:spLocks noGrp="1"/>
          </p:cNvSpPr>
          <p:nvPr>
            <p:ph idx="1"/>
          </p:nvPr>
        </p:nvSpPr>
        <p:spPr>
          <a:xfrm>
            <a:off x="344774" y="1554752"/>
            <a:ext cx="11502452" cy="4210371"/>
          </a:xfrm>
        </p:spPr>
        <p:txBody>
          <a:bodyPr>
            <a:normAutofit/>
          </a:bodyPr>
          <a:lstStyle/>
          <a:p>
            <a:pPr marL="463550" indent="-463550">
              <a:buClr>
                <a:srgbClr val="C00000"/>
              </a:buClr>
              <a:buSzPct val="150000"/>
              <a:buBlip>
                <a:blip r:embed="rId3"/>
              </a:buBlip>
            </a:pPr>
            <a:r>
              <a:rPr lang="en-US" sz="3000" dirty="0">
                <a:solidFill>
                  <a:schemeClr val="tx1"/>
                </a:solidFill>
                <a:latin typeface="Times New Roman" panose="02020603050405020304" pitchFamily="18" charset="0"/>
                <a:cs typeface="Times New Roman" panose="02020603050405020304" pitchFamily="18" charset="0"/>
              </a:rPr>
              <a:t>Membership:</a:t>
            </a:r>
          </a:p>
          <a:p>
            <a:pPr marL="922337" lvl="1" indent="-457200">
              <a:buClr>
                <a:srgbClr val="C00000"/>
              </a:buClr>
              <a:buSzPct val="100000"/>
              <a:buFont typeface="Courier New" panose="02070309020205020404" pitchFamily="49" charset="0"/>
              <a:buChar char="o"/>
            </a:pPr>
            <a:r>
              <a:rPr lang="en-US" sz="3000" dirty="0">
                <a:solidFill>
                  <a:schemeClr val="tx1"/>
                </a:solidFill>
                <a:latin typeface="Times New Roman" panose="02020603050405020304" pitchFamily="18" charset="0"/>
                <a:cs typeface="Times New Roman" panose="02020603050405020304" pitchFamily="18" charset="0"/>
              </a:rPr>
              <a:t>1/3 of the voting members of the Chapter shall constitutes a quorum at any business or special meeting</a:t>
            </a:r>
          </a:p>
          <a:p>
            <a:pPr marL="463550" indent="-463550">
              <a:buClr>
                <a:srgbClr val="C00000"/>
              </a:buClr>
              <a:buSzPct val="150000"/>
              <a:buBlip>
                <a:blip r:embed="rId3"/>
              </a:buBlip>
            </a:pPr>
            <a:r>
              <a:rPr lang="en-US" sz="3000" dirty="0">
                <a:solidFill>
                  <a:schemeClr val="tx1"/>
                </a:solidFill>
                <a:latin typeface="Times New Roman" panose="02020603050405020304" pitchFamily="18" charset="0"/>
                <a:cs typeface="Times New Roman" panose="02020603050405020304" pitchFamily="18" charset="0"/>
              </a:rPr>
              <a:t>Board: </a:t>
            </a:r>
          </a:p>
          <a:p>
            <a:pPr marL="922337" lvl="1" indent="-457200">
              <a:buClr>
                <a:srgbClr val="C00000"/>
              </a:buClr>
              <a:buSzPct val="100000"/>
              <a:buFont typeface="Courier New" panose="02070309020205020404" pitchFamily="49" charset="0"/>
              <a:buChar char="o"/>
            </a:pPr>
            <a:r>
              <a:rPr lang="en-US" sz="3000" dirty="0">
                <a:solidFill>
                  <a:schemeClr val="tx1"/>
                </a:solidFill>
                <a:latin typeface="Times New Roman" panose="02020603050405020304" pitchFamily="18" charset="0"/>
                <a:ea typeface="+mn-lt"/>
                <a:cs typeface="Times New Roman" panose="02020603050405020304" pitchFamily="18" charset="0"/>
              </a:rPr>
              <a:t>A majority of the Board of Directors shall constitute a quorum at any meeting of the Board of Directors</a:t>
            </a:r>
            <a:endParaRPr lang="en-US" sz="3000" dirty="0">
              <a:solidFill>
                <a:schemeClr val="tx1"/>
              </a:solidFill>
              <a:latin typeface="Times New Roman" panose="02020603050405020304" pitchFamily="18" charset="0"/>
              <a:cs typeface="Times New Roman" panose="02020603050405020304" pitchFamily="18" charset="0"/>
            </a:endParaRPr>
          </a:p>
        </p:txBody>
      </p:sp>
      <p:sp>
        <p:nvSpPr>
          <p:cNvPr id="7" name="Title 1">
            <a:extLst>
              <a:ext uri="{FF2B5EF4-FFF2-40B4-BE49-F238E27FC236}">
                <a16:creationId xmlns:a16="http://schemas.microsoft.com/office/drawing/2014/main" id="{BB95A588-0AEE-40EB-B2F2-5503A0964D36}"/>
              </a:ext>
            </a:extLst>
          </p:cNvPr>
          <p:cNvSpPr txBox="1">
            <a:spLocks/>
          </p:cNvSpPr>
          <p:nvPr/>
        </p:nvSpPr>
        <p:spPr>
          <a:xfrm>
            <a:off x="344774" y="611474"/>
            <a:ext cx="11587396" cy="1016430"/>
          </a:xfrm>
          <a:prstGeom prst="rect">
            <a:avLst/>
          </a:prstGeom>
          <a:effectLst/>
        </p:spPr>
        <p:txBody>
          <a:bodyPr vert="horz" lIns="91440" tIns="45720" rIns="91440" bIns="45720" rtlCol="0" anchor="b">
            <a:normAutofit/>
          </a:bodyPr>
          <a:lstStyle>
            <a:lvl1pPr algn="r" defTabSz="457189"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dirty="0">
                <a:latin typeface="Times New Roman" panose="02020603050405020304" pitchFamily="18" charset="0"/>
                <a:cs typeface="Times New Roman" panose="02020603050405020304" pitchFamily="18" charset="0"/>
              </a:rPr>
              <a:t>Quorums: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69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0E672EFE-D53F-737C-DD2C-73F17A319DCB}"/>
              </a:ext>
            </a:extLst>
          </p:cNvPr>
          <p:cNvSpPr>
            <a:spLocks noGrp="1"/>
          </p:cNvSpPr>
          <p:nvPr>
            <p:ph type="title"/>
          </p:nvPr>
        </p:nvSpPr>
        <p:spPr>
          <a:xfrm>
            <a:off x="0" y="1479176"/>
            <a:ext cx="12192000" cy="4235824"/>
          </a:xfrm>
        </p:spPr>
        <p:txBody>
          <a:bodyPr>
            <a:noAutofit/>
          </a:bodyPr>
          <a:lstStyle/>
          <a:p>
            <a:pPr algn="ctr"/>
            <a:r>
              <a:rPr lang="en-US" sz="7200" dirty="0">
                <a:latin typeface="Times New Roman" panose="02020603050405020304" pitchFamily="18" charset="0"/>
                <a:cs typeface="Times New Roman" panose="02020603050405020304" pitchFamily="18" charset="0"/>
              </a:rPr>
              <a:t>Board</a:t>
            </a:r>
            <a:r>
              <a:rPr lang="en-US" sz="7200" dirty="0">
                <a:solidFill>
                  <a:schemeClr val="tx1"/>
                </a:solidFill>
                <a:latin typeface="Times New Roman" panose="02020603050405020304" pitchFamily="18" charset="0"/>
                <a:cs typeface="Times New Roman" panose="02020603050405020304" pitchFamily="18" charset="0"/>
              </a:rPr>
              <a:t> Meetings</a:t>
            </a:r>
          </a:p>
        </p:txBody>
      </p:sp>
    </p:spTree>
    <p:extLst>
      <p:ext uri="{BB962C8B-B14F-4D97-AF65-F5344CB8AC3E}">
        <p14:creationId xmlns:p14="http://schemas.microsoft.com/office/powerpoint/2010/main" val="1190835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6FA654-EEB7-BC8E-4C27-1EAECAAF1CA1}"/>
              </a:ext>
            </a:extLst>
          </p:cNvPr>
          <p:cNvSpPr>
            <a:spLocks noGrp="1"/>
          </p:cNvSpPr>
          <p:nvPr>
            <p:ph idx="1"/>
          </p:nvPr>
        </p:nvSpPr>
        <p:spPr>
          <a:xfrm>
            <a:off x="391064" y="1600201"/>
            <a:ext cx="11191336" cy="4525963"/>
          </a:xfrm>
        </p:spPr>
        <p:txBody>
          <a:bodyPr/>
          <a:lstStyle/>
          <a:p>
            <a:pPr marL="463550" indent="-463550">
              <a:buClr>
                <a:srgbClr val="C00000"/>
              </a:buClr>
              <a:buSzPct val="100000"/>
              <a:buBlip>
                <a:blip r:embed="rId3"/>
              </a:buBlip>
            </a:pPr>
            <a:r>
              <a:rPr lang="en-US" sz="3000" dirty="0">
                <a:solidFill>
                  <a:schemeClr val="tx1"/>
                </a:solidFill>
                <a:latin typeface="Times New Roman" panose="02020603050405020304" pitchFamily="18" charset="0"/>
                <a:ea typeface="+mn-lt"/>
                <a:cs typeface="Times New Roman" panose="02020603050405020304" pitchFamily="18" charset="0"/>
              </a:rPr>
              <a:t>Set the agenda </a:t>
            </a:r>
          </a:p>
          <a:p>
            <a:pPr marL="463550" indent="-463550">
              <a:buClr>
                <a:srgbClr val="C00000"/>
              </a:buClr>
              <a:buSzPct val="100000"/>
              <a:buBlip>
                <a:blip r:embed="rId3"/>
              </a:buBlip>
            </a:pPr>
            <a:r>
              <a:rPr lang="en-US" sz="3000" dirty="0">
                <a:solidFill>
                  <a:schemeClr val="tx1"/>
                </a:solidFill>
                <a:latin typeface="Times New Roman" panose="02020603050405020304" pitchFamily="18" charset="0"/>
                <a:cs typeface="Times New Roman" panose="02020603050405020304" pitchFamily="18" charset="0"/>
              </a:rPr>
              <a:t>Conduct majority of chapter business</a:t>
            </a:r>
          </a:p>
          <a:p>
            <a:pPr marL="914400" lvl="1" indent="-457200">
              <a:buClr>
                <a:srgbClr val="C00000"/>
              </a:buClr>
              <a:buSzPct val="100000"/>
              <a:buFont typeface="Courier New" panose="02070309020205020404" pitchFamily="49" charset="0"/>
              <a:buChar char="o"/>
            </a:pPr>
            <a:r>
              <a:rPr lang="en-US" sz="3000" dirty="0">
                <a:solidFill>
                  <a:schemeClr val="tx1"/>
                </a:solidFill>
                <a:latin typeface="Times New Roman" panose="02020603050405020304" pitchFamily="18" charset="0"/>
                <a:cs typeface="Times New Roman" panose="02020603050405020304" pitchFamily="18" charset="0"/>
              </a:rPr>
              <a:t>Can be done virtually</a:t>
            </a:r>
          </a:p>
          <a:p>
            <a:pPr marL="463550" indent="-463550">
              <a:buClr>
                <a:srgbClr val="C00000"/>
              </a:buClr>
              <a:buSzPct val="100000"/>
              <a:buBlip>
                <a:blip r:embed="rId3"/>
              </a:buBlip>
            </a:pPr>
            <a:r>
              <a:rPr lang="en-US" sz="3000" dirty="0">
                <a:solidFill>
                  <a:schemeClr val="tx1"/>
                </a:solidFill>
                <a:latin typeface="Times New Roman" panose="02020603050405020304" pitchFamily="18" charset="0"/>
                <a:ea typeface="+mn-lt"/>
                <a:cs typeface="Times New Roman" panose="02020603050405020304" pitchFamily="18" charset="0"/>
              </a:rPr>
              <a:t>Start and end on time</a:t>
            </a:r>
            <a:endParaRPr lang="en-US" sz="3000" dirty="0">
              <a:solidFill>
                <a:schemeClr val="tx1"/>
              </a:solidFill>
              <a:latin typeface="Times New Roman" panose="02020603050405020304" pitchFamily="18" charset="0"/>
              <a:cs typeface="Times New Roman" panose="02020603050405020304" pitchFamily="18" charset="0"/>
            </a:endParaRPr>
          </a:p>
          <a:p>
            <a:pPr marL="463550" indent="-463550">
              <a:buClr>
                <a:srgbClr val="C00000"/>
              </a:buClr>
              <a:buSzPct val="100000"/>
              <a:buBlip>
                <a:blip r:embed="rId3"/>
              </a:buBlip>
            </a:pPr>
            <a:r>
              <a:rPr lang="en-US" sz="3000" dirty="0">
                <a:solidFill>
                  <a:schemeClr val="tx1"/>
                </a:solidFill>
                <a:latin typeface="Times New Roman" panose="02020603050405020304" pitchFamily="18" charset="0"/>
                <a:ea typeface="+mn-lt"/>
                <a:cs typeface="Times New Roman" panose="02020603050405020304" pitchFamily="18" charset="0"/>
              </a:rPr>
              <a:t>End with an Action Plan</a:t>
            </a:r>
          </a:p>
        </p:txBody>
      </p:sp>
      <p:sp>
        <p:nvSpPr>
          <p:cNvPr id="4" name="Title 6">
            <a:extLst>
              <a:ext uri="{FF2B5EF4-FFF2-40B4-BE49-F238E27FC236}">
                <a16:creationId xmlns:a16="http://schemas.microsoft.com/office/drawing/2014/main" id="{F75D8A8D-DD7F-5DF4-96C6-F27607AD2A15}"/>
              </a:ext>
            </a:extLst>
          </p:cNvPr>
          <p:cNvSpPr txBox="1">
            <a:spLocks/>
          </p:cNvSpPr>
          <p:nvPr/>
        </p:nvSpPr>
        <p:spPr bwMode="auto">
          <a:xfrm>
            <a:off x="391064" y="904512"/>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Organized Board Meetings:</a:t>
            </a:r>
          </a:p>
        </p:txBody>
      </p:sp>
      <p:pic>
        <p:nvPicPr>
          <p:cNvPr id="5" name="Picture 5" descr="A close up of a piece of paper&#10;&#10;Description generated with high confidence">
            <a:extLst>
              <a:ext uri="{FF2B5EF4-FFF2-40B4-BE49-F238E27FC236}">
                <a16:creationId xmlns:a16="http://schemas.microsoft.com/office/drawing/2014/main" id="{CA4A6FDE-6D0D-2351-10EC-F98E1D5076CF}"/>
              </a:ext>
            </a:extLst>
          </p:cNvPr>
          <p:cNvPicPr>
            <a:picLocks noChangeAspect="1"/>
          </p:cNvPicPr>
          <p:nvPr/>
        </p:nvPicPr>
        <p:blipFill>
          <a:blip r:embed="rId4"/>
          <a:stretch>
            <a:fillRect/>
          </a:stretch>
        </p:blipFill>
        <p:spPr>
          <a:xfrm>
            <a:off x="7585351" y="2396094"/>
            <a:ext cx="4176342" cy="2469224"/>
          </a:xfrm>
          <a:prstGeom prst="rect">
            <a:avLst/>
          </a:prstGeom>
        </p:spPr>
      </p:pic>
    </p:spTree>
    <p:extLst>
      <p:ext uri="{BB962C8B-B14F-4D97-AF65-F5344CB8AC3E}">
        <p14:creationId xmlns:p14="http://schemas.microsoft.com/office/powerpoint/2010/main" val="3916064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ECD5D8D-9174-4ED6-96B6-F8EA1ABF5F12}"/>
              </a:ext>
            </a:extLst>
          </p:cNvPr>
          <p:cNvSpPr>
            <a:spLocks noGrp="1"/>
          </p:cNvSpPr>
          <p:nvPr>
            <p:ph idx="1"/>
          </p:nvPr>
        </p:nvSpPr>
        <p:spPr>
          <a:xfrm>
            <a:off x="344774" y="1554752"/>
            <a:ext cx="11502452" cy="4210371"/>
          </a:xfrm>
        </p:spPr>
        <p:txBody>
          <a:bodyPr>
            <a:normAutofit/>
          </a:bodyPr>
          <a:lstStyle/>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Members must obtain the floor before making motions or speaking, but can stay seated</a:t>
            </a:r>
          </a:p>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Motions do not need a second</a:t>
            </a:r>
          </a:p>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No limit to the number of times a member can speak to a question</a:t>
            </a:r>
          </a:p>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Informal discussion is permitted</a:t>
            </a:r>
          </a:p>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A vote may be taken without a motion</a:t>
            </a:r>
          </a:p>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The chair can stay seated while putting questions to vote</a:t>
            </a:r>
          </a:p>
          <a:p>
            <a:pPr marL="463550" indent="-463550">
              <a:buClr>
                <a:srgbClr val="C00000"/>
              </a:buClr>
              <a:buBlip>
                <a:blip r:embed="rId3"/>
              </a:buBlip>
            </a:pPr>
            <a:r>
              <a:rPr lang="en-US" sz="2800" dirty="0">
                <a:latin typeface="Times New Roman" panose="02020603050405020304" pitchFamily="18" charset="0"/>
                <a:cs typeface="Times New Roman" panose="02020603050405020304" pitchFamily="18" charset="0"/>
              </a:rPr>
              <a:t>The chair can stay seated while speaking during discussions</a:t>
            </a:r>
          </a:p>
        </p:txBody>
      </p:sp>
      <p:sp>
        <p:nvSpPr>
          <p:cNvPr id="7" name="Title 1">
            <a:extLst>
              <a:ext uri="{FF2B5EF4-FFF2-40B4-BE49-F238E27FC236}">
                <a16:creationId xmlns:a16="http://schemas.microsoft.com/office/drawing/2014/main" id="{BB95A588-0AEE-40EB-B2F2-5503A0964D36}"/>
              </a:ext>
            </a:extLst>
          </p:cNvPr>
          <p:cNvSpPr txBox="1">
            <a:spLocks/>
          </p:cNvSpPr>
          <p:nvPr/>
        </p:nvSpPr>
        <p:spPr>
          <a:xfrm>
            <a:off x="344774" y="623666"/>
            <a:ext cx="11587396" cy="1016430"/>
          </a:xfrm>
          <a:prstGeom prst="rect">
            <a:avLst/>
          </a:prstGeom>
          <a:effectLst/>
        </p:spPr>
        <p:txBody>
          <a:bodyPr vert="horz" lIns="91440" tIns="45720" rIns="91440" bIns="45720" rtlCol="0" anchor="b">
            <a:normAutofit/>
          </a:bodyPr>
          <a:lstStyle>
            <a:lvl1pPr algn="r" defTabSz="457189"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dirty="0">
                <a:latin typeface="Times New Roman" panose="02020603050405020304" pitchFamily="18" charset="0"/>
                <a:cs typeface="Times New Roman" panose="02020603050405020304" pitchFamily="18" charset="0"/>
              </a:rPr>
              <a:t>Small Board Procedures: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7556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5DA500-D29A-43B5-9725-BEE0D5237C4E}"/>
              </a:ext>
            </a:extLst>
          </p:cNvPr>
          <p:cNvSpPr>
            <a:spLocks noGrp="1"/>
          </p:cNvSpPr>
          <p:nvPr>
            <p:ph idx="1"/>
          </p:nvPr>
        </p:nvSpPr>
        <p:spPr>
          <a:xfrm>
            <a:off x="344774" y="1600201"/>
            <a:ext cx="11502452" cy="4525963"/>
          </a:xfrm>
        </p:spPr>
        <p:txBody>
          <a:bodyPr/>
          <a:lstStyle/>
          <a:p>
            <a:pPr marL="519113" lvl="1" indent="-517525">
              <a:buSzPct val="150000"/>
              <a:buBlip>
                <a:blip r:embed="rId3"/>
              </a:buBlip>
            </a:pPr>
            <a:r>
              <a:rPr lang="en-US" sz="3200" dirty="0">
                <a:latin typeface="Times New Roman" panose="02020603050405020304" pitchFamily="18" charset="0"/>
                <a:cs typeface="Times New Roman" panose="02020603050405020304" pitchFamily="18" charset="0"/>
              </a:rPr>
              <a:t>Code of Ethics</a:t>
            </a:r>
          </a:p>
          <a:p>
            <a:pPr marL="519113" lvl="1" indent="-517525">
              <a:buSzPct val="150000"/>
              <a:buBlip>
                <a:blip r:embed="rId3"/>
              </a:buBlip>
            </a:pPr>
            <a:r>
              <a:rPr lang="en-US" sz="3200" dirty="0">
                <a:latin typeface="Times New Roman" panose="02020603050405020304" pitchFamily="18" charset="0"/>
                <a:cs typeface="Times New Roman" panose="02020603050405020304" pitchFamily="18" charset="0"/>
              </a:rPr>
              <a:t>Conflict of Interest</a:t>
            </a:r>
          </a:p>
          <a:p>
            <a:pPr marL="519113" lvl="1" indent="-517525">
              <a:buSzPct val="150000"/>
              <a:buBlip>
                <a:blip r:embed="rId3"/>
              </a:buBlip>
            </a:pPr>
            <a:r>
              <a:rPr lang="en-US" sz="3200" dirty="0">
                <a:latin typeface="Times New Roman" panose="02020603050405020304" pitchFamily="18" charset="0"/>
                <a:cs typeface="Times New Roman" panose="02020603050405020304" pitchFamily="18" charset="0"/>
              </a:rPr>
              <a:t>Expense Reimbursement</a:t>
            </a:r>
          </a:p>
          <a:p>
            <a:pPr marL="519113" lvl="1" indent="-517525">
              <a:buSzPct val="150000"/>
              <a:buBlip>
                <a:blip r:embed="rId3"/>
              </a:buBlip>
            </a:pPr>
            <a:r>
              <a:rPr lang="en-US" sz="3200" dirty="0">
                <a:latin typeface="Times New Roman" panose="02020603050405020304" pitchFamily="18" charset="0"/>
                <a:cs typeface="Times New Roman" panose="02020603050405020304" pitchFamily="18" charset="0"/>
              </a:rPr>
              <a:t>Joint Venture</a:t>
            </a:r>
          </a:p>
          <a:p>
            <a:pPr marL="519113" lvl="1" indent="-517525">
              <a:buSzPct val="150000"/>
              <a:buBlip>
                <a:blip r:embed="rId3"/>
              </a:buBlip>
            </a:pPr>
            <a:r>
              <a:rPr lang="en-US" sz="3200" dirty="0">
                <a:latin typeface="Times New Roman" panose="02020603050405020304" pitchFamily="18" charset="0"/>
                <a:cs typeface="Times New Roman" panose="02020603050405020304" pitchFamily="18" charset="0"/>
              </a:rPr>
              <a:t>Record Retention/Document Destruction</a:t>
            </a:r>
          </a:p>
          <a:p>
            <a:pPr marL="519113" lvl="1" indent="-517525">
              <a:buSzPct val="150000"/>
              <a:buBlip>
                <a:blip r:embed="rId3"/>
              </a:buBlip>
            </a:pPr>
            <a:r>
              <a:rPr lang="en-US" sz="3200" dirty="0">
                <a:latin typeface="Times New Roman" panose="02020603050405020304" pitchFamily="18" charset="0"/>
                <a:cs typeface="Times New Roman" panose="02020603050405020304" pitchFamily="18" charset="0"/>
              </a:rPr>
              <a:t>Whistleblower Protection</a:t>
            </a:r>
          </a:p>
        </p:txBody>
      </p:sp>
      <p:sp>
        <p:nvSpPr>
          <p:cNvPr id="4" name="Title 1">
            <a:extLst>
              <a:ext uri="{FF2B5EF4-FFF2-40B4-BE49-F238E27FC236}">
                <a16:creationId xmlns:a16="http://schemas.microsoft.com/office/drawing/2014/main" id="{C731E318-DF37-15CC-8260-16B5F300B94F}"/>
              </a:ext>
            </a:extLst>
          </p:cNvPr>
          <p:cNvSpPr txBox="1">
            <a:spLocks/>
          </p:cNvSpPr>
          <p:nvPr/>
        </p:nvSpPr>
        <p:spPr>
          <a:xfrm>
            <a:off x="344774" y="623666"/>
            <a:ext cx="11587396" cy="1016430"/>
          </a:xfrm>
          <a:prstGeom prst="rect">
            <a:avLst/>
          </a:prstGeom>
          <a:effectLst/>
        </p:spPr>
        <p:txBody>
          <a:bodyPr vert="horz" lIns="91440" tIns="45720" rIns="91440" bIns="45720" rtlCol="0" anchor="b">
            <a:normAutofit/>
          </a:bodyPr>
          <a:lstStyle>
            <a:lvl1pPr algn="r" defTabSz="457189"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dirty="0">
                <a:latin typeface="Times New Roman" panose="02020603050405020304" pitchFamily="18" charset="0"/>
                <a:cs typeface="Times New Roman" panose="02020603050405020304" pitchFamily="18" charset="0"/>
              </a:rPr>
              <a:t>Sarbanes-Oxley (SOX) Policies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967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p:cNvSpPr txBox="1">
            <a:spLocks/>
          </p:cNvSpPr>
          <p:nvPr/>
        </p:nvSpPr>
        <p:spPr bwMode="auto">
          <a:xfrm>
            <a:off x="279400" y="738188"/>
            <a:ext cx="11487150"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Questions / Open Discussion:</a:t>
            </a:r>
          </a:p>
        </p:txBody>
      </p:sp>
      <p:pic>
        <p:nvPicPr>
          <p:cNvPr id="5" name="Picture 4">
            <a:extLst>
              <a:ext uri="{FF2B5EF4-FFF2-40B4-BE49-F238E27FC236}">
                <a16:creationId xmlns:a16="http://schemas.microsoft.com/office/drawing/2014/main" id="{4C355A58-DEA5-46EF-9376-EB59320A49EF}"/>
              </a:ext>
            </a:extLst>
          </p:cNvPr>
          <p:cNvPicPr>
            <a:picLocks noChangeAspect="1"/>
          </p:cNvPicPr>
          <p:nvPr/>
        </p:nvPicPr>
        <p:blipFill rotWithShape="1">
          <a:blip r:embed="rId3"/>
          <a:srcRect t="10814" b="9651"/>
          <a:stretch/>
        </p:blipFill>
        <p:spPr>
          <a:xfrm>
            <a:off x="3810000" y="1610832"/>
            <a:ext cx="4572000" cy="3636335"/>
          </a:xfrm>
          <a:prstGeom prst="rect">
            <a:avLst/>
          </a:prstGeom>
        </p:spPr>
      </p:pic>
      <p:sp>
        <p:nvSpPr>
          <p:cNvPr id="2" name="TextBox 1">
            <a:extLst>
              <a:ext uri="{FF2B5EF4-FFF2-40B4-BE49-F238E27FC236}">
                <a16:creationId xmlns:a16="http://schemas.microsoft.com/office/drawing/2014/main" id="{53A09FB2-9994-FAA2-B7D0-B271C2B1358C}"/>
              </a:ext>
            </a:extLst>
          </p:cNvPr>
          <p:cNvSpPr txBox="1"/>
          <p:nvPr/>
        </p:nvSpPr>
        <p:spPr>
          <a:xfrm>
            <a:off x="279400" y="1610832"/>
            <a:ext cx="3530600" cy="4062651"/>
          </a:xfrm>
          <a:prstGeom prst="rect">
            <a:avLst/>
          </a:prstGeom>
          <a:noFill/>
        </p:spPr>
        <p:txBody>
          <a:bodyPr wrap="square" rtlCol="0">
            <a:spAutoFit/>
          </a:bodyPr>
          <a:lstStyle/>
          <a:p>
            <a:r>
              <a:rPr lang="en-US" sz="2000" dirty="0"/>
              <a:t>Shawna Alvarado, CIT, CBT</a:t>
            </a:r>
          </a:p>
          <a:p>
            <a:r>
              <a:rPr lang="en-US" sz="2000" dirty="0">
                <a:hlinkClick r:id="rId4"/>
              </a:rPr>
              <a:t>Shawna@odonnellplastering.com</a:t>
            </a:r>
            <a:endParaRPr lang="en-US" sz="2000" dirty="0"/>
          </a:p>
          <a:p>
            <a:r>
              <a:rPr lang="en-US" sz="2000" dirty="0"/>
              <a:t>408-712-9170</a:t>
            </a:r>
          </a:p>
          <a:p>
            <a:endParaRPr lang="en-US" sz="2000" dirty="0"/>
          </a:p>
          <a:p>
            <a:r>
              <a:rPr lang="en-US" sz="2000" dirty="0"/>
              <a:t>Or</a:t>
            </a:r>
          </a:p>
          <a:p>
            <a:r>
              <a:rPr lang="en-US" sz="2000" dirty="0">
                <a:hlinkClick r:id="rId5"/>
              </a:rPr>
              <a:t>chapterdevelopment@nawic.org</a:t>
            </a:r>
            <a:endParaRPr lang="en-US" sz="2000" dirty="0"/>
          </a:p>
          <a:p>
            <a:endParaRPr lang="en-US" sz="2000" dirty="0"/>
          </a:p>
          <a:p>
            <a:r>
              <a:rPr lang="en-US" sz="2000" dirty="0"/>
              <a:t>Chapter Development Chair</a:t>
            </a:r>
          </a:p>
          <a:p>
            <a:r>
              <a:rPr lang="en-US" sz="2000" dirty="0"/>
              <a:t>Toni </a:t>
            </a:r>
            <a:r>
              <a:rPr lang="en-US" sz="2000" dirty="0" err="1"/>
              <a:t>Osberry</a:t>
            </a:r>
            <a:endParaRPr lang="en-US" sz="2000" dirty="0"/>
          </a:p>
          <a:p>
            <a:r>
              <a:rPr lang="en-US" sz="2000" dirty="0">
                <a:hlinkClick r:id="rId6"/>
              </a:rPr>
              <a:t>tonio@agcaustin.org</a:t>
            </a:r>
            <a:endParaRPr lang="en-US" sz="2000" dirty="0"/>
          </a:p>
          <a:p>
            <a:endParaRPr lang="en-US" dirty="0"/>
          </a:p>
        </p:txBody>
      </p:sp>
    </p:spTree>
    <p:extLst>
      <p:ext uri="{BB962C8B-B14F-4D97-AF65-F5344CB8AC3E}">
        <p14:creationId xmlns:p14="http://schemas.microsoft.com/office/powerpoint/2010/main" val="586704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txBox="1">
            <a:spLocks/>
          </p:cNvSpPr>
          <p:nvPr/>
        </p:nvSpPr>
        <p:spPr bwMode="auto">
          <a:xfrm>
            <a:off x="384174" y="918410"/>
            <a:ext cx="11471276"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Agenda:</a:t>
            </a:r>
          </a:p>
        </p:txBody>
      </p:sp>
      <p:sp>
        <p:nvSpPr>
          <p:cNvPr id="6" name="Content Placeholder 3">
            <a:extLst>
              <a:ext uri="{FF2B5EF4-FFF2-40B4-BE49-F238E27FC236}">
                <a16:creationId xmlns:a16="http://schemas.microsoft.com/office/drawing/2014/main" id="{01500F35-A95B-4572-9DB3-202DE019A6CA}"/>
              </a:ext>
            </a:extLst>
          </p:cNvPr>
          <p:cNvSpPr>
            <a:spLocks noGrp="1"/>
          </p:cNvSpPr>
          <p:nvPr>
            <p:ph sz="half" idx="1"/>
          </p:nvPr>
        </p:nvSpPr>
        <p:spPr>
          <a:xfrm>
            <a:off x="302285" y="1553193"/>
            <a:ext cx="6357821" cy="1817806"/>
          </a:xfrm>
        </p:spPr>
        <p:txBody>
          <a:bodyPr/>
          <a:lstStyle/>
          <a:p>
            <a:pPr marL="573088" indent="-573088">
              <a:buClr>
                <a:srgbClr val="C00000"/>
              </a:buClr>
              <a:buSzPct val="150000"/>
              <a:buBlip>
                <a:blip r:embed="rId3"/>
              </a:buBlip>
            </a:pPr>
            <a:r>
              <a:rPr lang="en-US" dirty="0">
                <a:latin typeface="Times New Roman" panose="02020603050405020304" pitchFamily="18" charset="0"/>
                <a:cs typeface="Times New Roman" panose="02020603050405020304" pitchFamily="18" charset="0"/>
              </a:rPr>
              <a:t>Board Roles/ Responsibilities (FEB)</a:t>
            </a:r>
          </a:p>
          <a:p>
            <a:pPr marL="573088" indent="-573088">
              <a:buClr>
                <a:srgbClr val="C00000"/>
              </a:buClr>
              <a:buSzPct val="150000"/>
              <a:buBlip>
                <a:blip r:embed="rId3"/>
              </a:buBlip>
            </a:pPr>
            <a:r>
              <a:rPr lang="en-US" dirty="0">
                <a:latin typeface="Times New Roman" panose="02020603050405020304" pitchFamily="18" charset="0"/>
                <a:cs typeface="Times New Roman" panose="02020603050405020304" pitchFamily="18" charset="0"/>
              </a:rPr>
              <a:t>Chapter Meetings Overview (FEB)</a:t>
            </a:r>
          </a:p>
          <a:p>
            <a:pPr marL="573088" indent="-573088">
              <a:buClr>
                <a:srgbClr val="C00000"/>
              </a:buClr>
              <a:buSzPct val="150000"/>
              <a:buBlip>
                <a:blip r:embed="rId3"/>
              </a:buBlip>
            </a:pPr>
            <a:r>
              <a:rPr lang="en-US" dirty="0">
                <a:latin typeface="Times New Roman" panose="02020603050405020304" pitchFamily="18" charset="0"/>
                <a:cs typeface="Times New Roman" panose="02020603050405020304" pitchFamily="18" charset="0"/>
              </a:rPr>
              <a:t>Board Meetings ( FEB) </a:t>
            </a:r>
          </a:p>
          <a:p>
            <a:pPr marL="573088" indent="-573088">
              <a:buClr>
                <a:srgbClr val="C00000"/>
              </a:buClr>
              <a:buSzPct val="150000"/>
              <a:buBlip>
                <a:blip r:embed="rId3"/>
              </a:buBlip>
            </a:pPr>
            <a:r>
              <a:rPr lang="en-US" dirty="0">
                <a:latin typeface="Times New Roman" panose="02020603050405020304" pitchFamily="18" charset="0"/>
                <a:cs typeface="Times New Roman" panose="02020603050405020304" pitchFamily="18" charset="0"/>
              </a:rPr>
              <a:t>Committees  -- (March)</a:t>
            </a:r>
          </a:p>
          <a:p>
            <a:pPr marL="573088" indent="-573088">
              <a:buClr>
                <a:srgbClr val="C00000"/>
              </a:buClr>
              <a:buSzPct val="150000"/>
              <a:buBlip>
                <a:blip r:embed="rId3"/>
              </a:buBlip>
            </a:pPr>
            <a:r>
              <a:rPr lang="en-US" dirty="0">
                <a:latin typeface="Times New Roman" panose="02020603050405020304" pitchFamily="18" charset="0"/>
                <a:cs typeface="Times New Roman" panose="02020603050405020304" pitchFamily="18" charset="0"/>
              </a:rPr>
              <a:t>Chapter Finances- (March)</a:t>
            </a:r>
          </a:p>
          <a:p>
            <a:pPr marL="573088" indent="-573088">
              <a:buClr>
                <a:srgbClr val="C00000"/>
              </a:buClr>
              <a:buSzPct val="150000"/>
              <a:buBlip>
                <a:blip r:embed="rId3"/>
              </a:buBlip>
            </a:pPr>
            <a:r>
              <a:rPr lang="en-US" dirty="0">
                <a:latin typeface="Times New Roman" panose="02020603050405020304" pitchFamily="18" charset="0"/>
                <a:cs typeface="Times New Roman" panose="02020603050405020304" pitchFamily="18" charset="0"/>
              </a:rPr>
              <a:t>              Bylaws / Standing Rules/                					Policies   ( April)</a:t>
            </a:r>
          </a:p>
        </p:txBody>
      </p:sp>
      <p:sp>
        <p:nvSpPr>
          <p:cNvPr id="3" name="TextBox 2">
            <a:extLst>
              <a:ext uri="{FF2B5EF4-FFF2-40B4-BE49-F238E27FC236}">
                <a16:creationId xmlns:a16="http://schemas.microsoft.com/office/drawing/2014/main" id="{DFD4AFAB-780A-E34B-FAC5-5ED52BAFFAAF}"/>
              </a:ext>
            </a:extLst>
          </p:cNvPr>
          <p:cNvSpPr txBox="1"/>
          <p:nvPr/>
        </p:nvSpPr>
        <p:spPr>
          <a:xfrm>
            <a:off x="6660106" y="1585468"/>
            <a:ext cx="5202312" cy="2554545"/>
          </a:xfrm>
          <a:prstGeom prst="rect">
            <a:avLst/>
          </a:prstGeom>
          <a:noFill/>
        </p:spPr>
        <p:txBody>
          <a:bodyPr wrap="square">
            <a:spAutoFit/>
          </a:bodyPr>
          <a:lstStyle/>
          <a:p>
            <a:pPr marL="682625" indent="-682625">
              <a:buClr>
                <a:srgbClr val="C00000"/>
              </a:buClr>
              <a:buSzPct val="150000"/>
              <a:buBlip>
                <a:blip r:embed="rId3"/>
              </a:buBlip>
            </a:pPr>
            <a:r>
              <a:rPr lang="en-US" sz="3200" dirty="0">
                <a:latin typeface="Times New Roman" panose="02020603050405020304" pitchFamily="18" charset="0"/>
                <a:cs typeface="Times New Roman" panose="02020603050405020304" pitchFamily="18" charset="0"/>
              </a:rPr>
              <a:t>National Forms/Deadlines</a:t>
            </a:r>
          </a:p>
          <a:p>
            <a:pPr>
              <a:buClr>
                <a:srgbClr val="C00000"/>
              </a:buClr>
              <a:buSzPct val="150000"/>
            </a:pPr>
            <a:r>
              <a:rPr lang="en-US" sz="3200" dirty="0">
                <a:latin typeface="Times New Roman" panose="02020603050405020304" pitchFamily="18" charset="0"/>
                <a:cs typeface="Times New Roman" panose="02020603050405020304" pitchFamily="18" charset="0"/>
              </a:rPr>
              <a:t>        ( May)</a:t>
            </a:r>
          </a:p>
          <a:p>
            <a:pPr marL="682625" indent="-682625">
              <a:buClr>
                <a:srgbClr val="C00000"/>
              </a:buClr>
              <a:buSzPct val="150000"/>
              <a:buBlip>
                <a:blip r:embed="rId3"/>
              </a:buBlip>
            </a:pPr>
            <a:r>
              <a:rPr lang="en-US" sz="3200" dirty="0">
                <a:latin typeface="Times New Roman" panose="02020603050405020304" pitchFamily="18" charset="0"/>
                <a:cs typeface="Times New Roman" panose="02020603050405020304" pitchFamily="18" charset="0"/>
              </a:rPr>
              <a:t>National Leadership &amp; Staff   (June/July)</a:t>
            </a:r>
          </a:p>
          <a:p>
            <a:pPr marL="682625" indent="-682625">
              <a:buClr>
                <a:srgbClr val="C00000"/>
              </a:buClr>
              <a:buSzPct val="150000"/>
              <a:buBlip>
                <a:blip r:embed="rId3"/>
              </a:buBlip>
            </a:pPr>
            <a:r>
              <a:rPr lang="en-US" sz="3200" dirty="0">
                <a:latin typeface="Times New Roman" panose="02020603050405020304" pitchFamily="18" charset="0"/>
                <a:cs typeface="Times New Roman" panose="02020603050405020304" pitchFamily="18" charset="0"/>
              </a:rPr>
              <a:t>Resources</a:t>
            </a:r>
          </a:p>
        </p:txBody>
      </p:sp>
    </p:spTree>
    <p:extLst>
      <p:ext uri="{BB962C8B-B14F-4D97-AF65-F5344CB8AC3E}">
        <p14:creationId xmlns:p14="http://schemas.microsoft.com/office/powerpoint/2010/main" val="352569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0E672EFE-D53F-737C-DD2C-73F17A319DCB}"/>
              </a:ext>
            </a:extLst>
          </p:cNvPr>
          <p:cNvSpPr>
            <a:spLocks noGrp="1"/>
          </p:cNvSpPr>
          <p:nvPr>
            <p:ph type="title"/>
          </p:nvPr>
        </p:nvSpPr>
        <p:spPr>
          <a:xfrm>
            <a:off x="0" y="1506070"/>
            <a:ext cx="12192000" cy="4168589"/>
          </a:xfrm>
        </p:spPr>
        <p:txBody>
          <a:bodyPr>
            <a:noAutofit/>
          </a:bodyPr>
          <a:lstStyle/>
          <a:p>
            <a:pPr algn="ctr"/>
            <a:r>
              <a:rPr lang="en-US" sz="7200" dirty="0">
                <a:solidFill>
                  <a:schemeClr val="tx1"/>
                </a:solidFill>
                <a:latin typeface="Times New Roman" panose="02020603050405020304" pitchFamily="18" charset="0"/>
                <a:cs typeface="Times New Roman" panose="02020603050405020304" pitchFamily="18" charset="0"/>
              </a:rPr>
              <a:t>Board Roles / Responsibilities</a:t>
            </a:r>
          </a:p>
        </p:txBody>
      </p:sp>
    </p:spTree>
    <p:extLst>
      <p:ext uri="{BB962C8B-B14F-4D97-AF65-F5344CB8AC3E}">
        <p14:creationId xmlns:p14="http://schemas.microsoft.com/office/powerpoint/2010/main" val="339273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259944-1D05-4C54-A1B2-874A8094509A}"/>
              </a:ext>
            </a:extLst>
          </p:cNvPr>
          <p:cNvSpPr>
            <a:spLocks noGrp="1"/>
          </p:cNvSpPr>
          <p:nvPr>
            <p:ph idx="1"/>
          </p:nvPr>
        </p:nvSpPr>
        <p:spPr>
          <a:xfrm>
            <a:off x="361949" y="1572905"/>
            <a:ext cx="11480801" cy="4525963"/>
          </a:xfrm>
        </p:spPr>
        <p:txBody>
          <a:bodyPr>
            <a:normAutofit/>
          </a:bodyPr>
          <a:lstStyle/>
          <a:p>
            <a:pPr marL="463550" indent="-463550">
              <a:buSzPct val="150000"/>
              <a:buBlip>
                <a:blip r:embed="rId3"/>
              </a:buBlip>
            </a:pPr>
            <a:r>
              <a:rPr lang="en-US" dirty="0">
                <a:latin typeface="Times New Roman" panose="02020603050405020304" pitchFamily="18" charset="0"/>
                <a:cs typeface="Times New Roman" panose="02020603050405020304" pitchFamily="18" charset="0"/>
              </a:rPr>
              <a:t>Board consists of:</a:t>
            </a:r>
          </a:p>
          <a:p>
            <a:pPr marL="914400" lvl="1" indent="-457200">
              <a:buClr>
                <a:srgbClr val="C00000"/>
              </a:buClr>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Officers (also known as the Executive Officers)</a:t>
            </a:r>
          </a:p>
          <a:p>
            <a:pPr marL="914400" lvl="1" indent="-457200">
              <a:buClr>
                <a:srgbClr val="C00000"/>
              </a:buClr>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President, President Elect, VP, Secretary, Treasurer</a:t>
            </a:r>
          </a:p>
          <a:p>
            <a:pPr marL="914400" lvl="1" indent="-457200">
              <a:buClr>
                <a:srgbClr val="C00000"/>
              </a:buClr>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Directors: At least 2, but can be different for each chapter</a:t>
            </a:r>
          </a:p>
          <a:p>
            <a:pPr marL="463550" indent="-463550">
              <a:buSzPct val="150000"/>
              <a:buBlip>
                <a:blip r:embed="rId3"/>
              </a:buBlip>
            </a:pPr>
            <a:r>
              <a:rPr lang="en-US" dirty="0">
                <a:latin typeface="Times New Roman" panose="02020603050405020304" pitchFamily="18" charset="0"/>
                <a:cs typeface="Times New Roman" panose="02020603050405020304" pitchFamily="18" charset="0"/>
              </a:rPr>
              <a:t>Elected from the membership, by the membership</a:t>
            </a:r>
          </a:p>
          <a:p>
            <a:pPr marL="463550" indent="-463550">
              <a:buSzPct val="150000"/>
              <a:buBlip>
                <a:blip r:embed="rId3"/>
              </a:buBlip>
            </a:pPr>
            <a:r>
              <a:rPr lang="en-US" dirty="0">
                <a:latin typeface="Times New Roman" panose="02020603050405020304" pitchFamily="18" charset="0"/>
                <a:cs typeface="Times New Roman" panose="02020603050405020304" pitchFamily="18" charset="0"/>
              </a:rPr>
              <a:t>Must be Active or Corporate member</a:t>
            </a:r>
          </a:p>
          <a:p>
            <a:pPr marL="463550" indent="-463550">
              <a:buSzPct val="150000"/>
              <a:buBlip>
                <a:blip r:embed="rId3"/>
              </a:buBlip>
            </a:pPr>
            <a:r>
              <a:rPr lang="en-US" dirty="0">
                <a:latin typeface="Times New Roman" panose="02020603050405020304" pitchFamily="18" charset="0"/>
                <a:cs typeface="Times New Roman" panose="02020603050405020304" pitchFamily="18" charset="0"/>
              </a:rPr>
              <a:t>Meet on a regular basis to conduct Association business</a:t>
            </a:r>
          </a:p>
          <a:p>
            <a:endParaRPr lang="en-US" dirty="0"/>
          </a:p>
          <a:p>
            <a:pPr lvl="1"/>
            <a:endParaRPr lang="en-US" dirty="0"/>
          </a:p>
        </p:txBody>
      </p:sp>
      <p:sp>
        <p:nvSpPr>
          <p:cNvPr id="7" name="Title 6">
            <a:extLst>
              <a:ext uri="{FF2B5EF4-FFF2-40B4-BE49-F238E27FC236}">
                <a16:creationId xmlns:a16="http://schemas.microsoft.com/office/drawing/2014/main" id="{F4C0166E-DBBE-FF70-E8FB-C6BEDEC6E533}"/>
              </a:ext>
            </a:extLst>
          </p:cNvPr>
          <p:cNvSpPr txBox="1">
            <a:spLocks/>
          </p:cNvSpPr>
          <p:nvPr/>
        </p:nvSpPr>
        <p:spPr bwMode="auto">
          <a:xfrm>
            <a:off x="361949" y="916999"/>
            <a:ext cx="11480801"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Role of the Board</a:t>
            </a:r>
          </a:p>
        </p:txBody>
      </p:sp>
    </p:spTree>
    <p:extLst>
      <p:ext uri="{BB962C8B-B14F-4D97-AF65-F5344CB8AC3E}">
        <p14:creationId xmlns:p14="http://schemas.microsoft.com/office/powerpoint/2010/main" val="313394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8FCC45B-1892-D1DE-44A2-072719135020}"/>
              </a:ext>
            </a:extLst>
          </p:cNvPr>
          <p:cNvSpPr>
            <a:spLocks noGrp="1"/>
          </p:cNvSpPr>
          <p:nvPr>
            <p:ph idx="1"/>
          </p:nvPr>
        </p:nvSpPr>
        <p:spPr>
          <a:xfrm>
            <a:off x="324364" y="1545284"/>
            <a:ext cx="10306636" cy="4361888"/>
          </a:xfrm>
        </p:spPr>
        <p:txBody>
          <a:bodyPr>
            <a:normAutofit/>
          </a:bodyPr>
          <a:lstStyle/>
          <a:p>
            <a:pPr marL="463550" indent="-463550">
              <a:buClr>
                <a:srgbClr val="C00000"/>
              </a:buClr>
              <a:buSzPct val="150000"/>
              <a:buBlip>
                <a:blip r:embed="rId3"/>
              </a:buBlip>
            </a:pPr>
            <a:r>
              <a:rPr lang="en-US" sz="3600" dirty="0">
                <a:solidFill>
                  <a:schemeClr val="tx1"/>
                </a:solidFill>
                <a:latin typeface="Times New Roman" panose="02020603050405020304" pitchFamily="18" charset="0"/>
                <a:ea typeface="+mn-lt"/>
                <a:cs typeface="Times New Roman" panose="02020603050405020304" pitchFamily="18" charset="0"/>
              </a:rPr>
              <a:t>Section C &amp; F of the NAWIC Operations Manual </a:t>
            </a:r>
          </a:p>
          <a:p>
            <a:pPr marL="463550" indent="-463550">
              <a:buClr>
                <a:srgbClr val="C00000"/>
              </a:buClr>
              <a:buSzPct val="150000"/>
              <a:buBlip>
                <a:blip r:embed="rId3"/>
              </a:buBlip>
            </a:pPr>
            <a:r>
              <a:rPr lang="en-US" sz="3600" dirty="0">
                <a:solidFill>
                  <a:schemeClr val="tx1"/>
                </a:solidFill>
                <a:latin typeface="Times New Roman" panose="02020603050405020304" pitchFamily="18" charset="0"/>
                <a:ea typeface="+mn-lt"/>
                <a:cs typeface="Times New Roman" panose="02020603050405020304" pitchFamily="18" charset="0"/>
              </a:rPr>
              <a:t>Chapter Officer Handbooks</a:t>
            </a:r>
          </a:p>
          <a:p>
            <a:pPr marL="463550" indent="-463550">
              <a:buClr>
                <a:srgbClr val="C00000"/>
              </a:buClr>
              <a:buSzPct val="150000"/>
              <a:buBlip>
                <a:blip r:embed="rId3"/>
              </a:buBlip>
            </a:pPr>
            <a:r>
              <a:rPr lang="en-US" sz="3600" dirty="0">
                <a:solidFill>
                  <a:schemeClr val="tx1"/>
                </a:solidFill>
                <a:latin typeface="Times New Roman" panose="02020603050405020304" pitchFamily="18" charset="0"/>
                <a:ea typeface="+mn-lt"/>
                <a:cs typeface="Times New Roman" panose="02020603050405020304" pitchFamily="18" charset="0"/>
              </a:rPr>
              <a:t>Chapter Standing Rules &amp; Policies</a:t>
            </a:r>
          </a:p>
          <a:p>
            <a:pPr marL="463550" indent="-463550">
              <a:buClr>
                <a:srgbClr val="C00000"/>
              </a:buClr>
              <a:buSzPct val="150000"/>
              <a:buBlip>
                <a:blip r:embed="rId3"/>
              </a:buBlip>
            </a:pPr>
            <a:r>
              <a:rPr lang="en-US" sz="3600" dirty="0">
                <a:solidFill>
                  <a:schemeClr val="tx1"/>
                </a:solidFill>
                <a:latin typeface="Times New Roman" panose="02020603050405020304" pitchFamily="18" charset="0"/>
                <a:ea typeface="+mn-lt"/>
                <a:cs typeface="Times New Roman" panose="02020603050405020304" pitchFamily="18" charset="0"/>
              </a:rPr>
              <a:t>Chapter Officer Tools </a:t>
            </a:r>
            <a:r>
              <a:rPr lang="en-US" sz="2800" dirty="0">
                <a:solidFill>
                  <a:schemeClr val="tx1"/>
                </a:solidFill>
                <a:latin typeface="Times New Roman" panose="02020603050405020304" pitchFamily="18" charset="0"/>
                <a:ea typeface="+mn-lt"/>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hlinkClick r:id="rId4"/>
              </a:rPr>
              <a:t>Chapter Resources – NAWIC.ORG</a:t>
            </a:r>
            <a:r>
              <a:rPr lang="en-US" sz="2800" dirty="0">
                <a:solidFill>
                  <a:schemeClr val="tx1"/>
                </a:solidFill>
                <a:latin typeface="Times New Roman" panose="02020603050405020304" pitchFamily="18" charset="0"/>
                <a:ea typeface="+mn-lt"/>
                <a:cs typeface="Times New Roman" panose="02020603050405020304" pitchFamily="18" charset="0"/>
              </a:rPr>
              <a:t>)</a:t>
            </a:r>
          </a:p>
          <a:p>
            <a:pPr marL="0" indent="0">
              <a:buClr>
                <a:srgbClr val="C00000"/>
              </a:buClr>
              <a:buSzPct val="150000"/>
              <a:buNone/>
            </a:pPr>
            <a:endParaRPr lang="en-US" sz="2800" dirty="0">
              <a:solidFill>
                <a:schemeClr val="tx1"/>
              </a:solidFill>
              <a:latin typeface="Times New Roman" panose="02020603050405020304" pitchFamily="18" charset="0"/>
              <a:ea typeface="+mn-lt"/>
              <a:cs typeface="Times New Roman" panose="02020603050405020304" pitchFamily="18" charset="0"/>
            </a:endParaRPr>
          </a:p>
        </p:txBody>
      </p:sp>
      <p:sp>
        <p:nvSpPr>
          <p:cNvPr id="6" name="Title 6">
            <a:extLst>
              <a:ext uri="{FF2B5EF4-FFF2-40B4-BE49-F238E27FC236}">
                <a16:creationId xmlns:a16="http://schemas.microsoft.com/office/drawing/2014/main" id="{D9F9C3D1-7BBA-513E-1B52-945AC90C20FF}"/>
              </a:ext>
            </a:extLst>
          </p:cNvPr>
          <p:cNvSpPr txBox="1">
            <a:spLocks/>
          </p:cNvSpPr>
          <p:nvPr/>
        </p:nvSpPr>
        <p:spPr bwMode="auto">
          <a:xfrm>
            <a:off x="361949" y="903351"/>
            <a:ext cx="11480801"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NAWIC Knowledge</a:t>
            </a:r>
          </a:p>
        </p:txBody>
      </p:sp>
      <p:pic>
        <p:nvPicPr>
          <p:cNvPr id="7" name="Picture 4">
            <a:extLst>
              <a:ext uri="{FF2B5EF4-FFF2-40B4-BE49-F238E27FC236}">
                <a16:creationId xmlns:a16="http://schemas.microsoft.com/office/drawing/2014/main" id="{8D0094B8-ADDA-6ADC-068E-7004220D4172}"/>
              </a:ext>
            </a:extLst>
          </p:cNvPr>
          <p:cNvPicPr>
            <a:picLocks noChangeAspect="1"/>
          </p:cNvPicPr>
          <p:nvPr/>
        </p:nvPicPr>
        <p:blipFill rotWithShape="1">
          <a:blip r:embed="rId5"/>
          <a:srcRect l="16826" r="10723" b="2426"/>
          <a:stretch/>
        </p:blipFill>
        <p:spPr>
          <a:xfrm>
            <a:off x="9604058" y="2247088"/>
            <a:ext cx="2053883" cy="2363823"/>
          </a:xfrm>
          <a:prstGeom prst="rect">
            <a:avLst/>
          </a:prstGeom>
        </p:spPr>
      </p:pic>
    </p:spTree>
    <p:extLst>
      <p:ext uri="{BB962C8B-B14F-4D97-AF65-F5344CB8AC3E}">
        <p14:creationId xmlns:p14="http://schemas.microsoft.com/office/powerpoint/2010/main" val="3146232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503" y="1472141"/>
            <a:ext cx="11781852" cy="4465683"/>
          </a:xfrm>
        </p:spPr>
        <p:txBody>
          <a:bodyPr>
            <a:normAutofit/>
          </a:bodyPr>
          <a:lstStyle/>
          <a:p>
            <a:pPr marL="0" indent="0">
              <a:spcBef>
                <a:spcPts val="200"/>
              </a:spcBef>
              <a:buNone/>
            </a:pPr>
            <a:r>
              <a:rPr lang="en-US" sz="3000" dirty="0">
                <a:solidFill>
                  <a:schemeClr val="tx1"/>
                </a:solidFill>
                <a:latin typeface="Times New Roman" panose="02020603050405020304" pitchFamily="18" charset="0"/>
                <a:cs typeface="Times New Roman" panose="02020603050405020304" pitchFamily="18" charset="0"/>
              </a:rPr>
              <a:t>The Board of Directors shall: </a:t>
            </a:r>
          </a:p>
          <a:p>
            <a:pPr marL="457200" indent="-457200">
              <a:spcBef>
                <a:spcPts val="200"/>
              </a:spcBef>
              <a:buSzPct val="100000"/>
              <a:buFont typeface="+mj-lt"/>
              <a:buAutoNum type="alphaUcPeriod"/>
            </a:pPr>
            <a:r>
              <a:rPr lang="en-US" sz="3000" dirty="0">
                <a:solidFill>
                  <a:schemeClr val="tx1"/>
                </a:solidFill>
                <a:latin typeface="Times New Roman" panose="02020603050405020304" pitchFamily="18" charset="0"/>
                <a:cs typeface="Times New Roman" panose="02020603050405020304" pitchFamily="18" charset="0"/>
              </a:rPr>
              <a:t>Exercise general supervision and control over the business of the Chapter. </a:t>
            </a:r>
          </a:p>
          <a:p>
            <a:pPr marL="457200" indent="-457200">
              <a:spcBef>
                <a:spcPts val="200"/>
              </a:spcBef>
              <a:buSzPct val="100000"/>
              <a:buFont typeface="+mj-lt"/>
              <a:buAutoNum type="alphaUcPeriod"/>
            </a:pPr>
            <a:r>
              <a:rPr lang="en-US" sz="3000" dirty="0">
                <a:solidFill>
                  <a:schemeClr val="tx1"/>
                </a:solidFill>
                <a:latin typeface="Times New Roman" panose="02020603050405020304" pitchFamily="18" charset="0"/>
                <a:cs typeface="Times New Roman" panose="02020603050405020304" pitchFamily="18" charset="0"/>
              </a:rPr>
              <a:t>Designate a depository for all Chapter funds and designate the third Officer authorized to countersign checks for withdrawal of funds from such depositories. </a:t>
            </a:r>
          </a:p>
          <a:p>
            <a:pPr marL="457200" indent="-457200">
              <a:spcBef>
                <a:spcPts val="200"/>
              </a:spcBef>
              <a:buSzPct val="100000"/>
              <a:buFont typeface="+mj-lt"/>
              <a:buAutoNum type="alphaUcPeriod"/>
            </a:pPr>
            <a:r>
              <a:rPr lang="en-US" sz="3000" dirty="0">
                <a:solidFill>
                  <a:schemeClr val="tx1"/>
                </a:solidFill>
                <a:latin typeface="Times New Roman" panose="02020603050405020304" pitchFamily="18" charset="0"/>
                <a:cs typeface="Times New Roman" panose="02020603050405020304" pitchFamily="18" charset="0"/>
              </a:rPr>
              <a:t>Authorize payment of any indebtedness incurred on approved budget items. </a:t>
            </a:r>
          </a:p>
          <a:p>
            <a:pPr marL="457200" indent="-457200">
              <a:spcBef>
                <a:spcPts val="200"/>
              </a:spcBef>
              <a:buSzPct val="100000"/>
              <a:buFont typeface="+mj-lt"/>
              <a:buAutoNum type="alphaUcPeriod"/>
            </a:pPr>
            <a:r>
              <a:rPr lang="en-US" sz="3000" dirty="0">
                <a:solidFill>
                  <a:schemeClr val="tx1"/>
                </a:solidFill>
                <a:latin typeface="Times New Roman" panose="02020603050405020304" pitchFamily="18" charset="0"/>
                <a:cs typeface="Times New Roman" panose="02020603050405020304" pitchFamily="18" charset="0"/>
              </a:rPr>
              <a:t>Adopt the annual budget of the Chapter. </a:t>
            </a:r>
          </a:p>
          <a:p>
            <a:pPr marL="0" indent="0">
              <a:buSzPct val="100000"/>
              <a:buNone/>
            </a:pPr>
            <a:endParaRPr lang="en-US" dirty="0">
              <a:solidFill>
                <a:schemeClr val="tx1"/>
              </a:solidFill>
              <a:latin typeface="Arial" panose="020B0604020202020204" pitchFamily="34" charset="0"/>
              <a:cs typeface="Arial" panose="020B0604020202020204" pitchFamily="34" charset="0"/>
            </a:endParaRPr>
          </a:p>
          <a:p>
            <a:pPr marL="0" indent="0">
              <a:buSzPct val="100000"/>
              <a:buNone/>
            </a:pPr>
            <a:endParaRPr lang="en-US" dirty="0">
              <a:solidFill>
                <a:schemeClr val="tx1"/>
              </a:solidFill>
              <a:latin typeface="Arial" panose="020B0604020202020204" pitchFamily="34" charset="0"/>
              <a:cs typeface="Arial" panose="020B0604020202020204" pitchFamily="34" charset="0"/>
            </a:endParaRPr>
          </a:p>
          <a:p>
            <a:pPr marL="0" indent="0">
              <a:buSzPct val="100000"/>
              <a:buNone/>
            </a:pPr>
            <a:endParaRPr lang="en-US" dirty="0"/>
          </a:p>
        </p:txBody>
      </p:sp>
      <p:sp>
        <p:nvSpPr>
          <p:cNvPr id="5" name="Title 6"/>
          <p:cNvSpPr txBox="1">
            <a:spLocks/>
          </p:cNvSpPr>
          <p:nvPr/>
        </p:nvSpPr>
        <p:spPr bwMode="auto">
          <a:xfrm>
            <a:off x="248402" y="122830"/>
            <a:ext cx="11819953" cy="141986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Duties of Directors: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402" y="1541416"/>
            <a:ext cx="11819953" cy="4465683"/>
          </a:xfrm>
        </p:spPr>
        <p:txBody>
          <a:bodyPr>
            <a:normAutofit/>
          </a:bodyPr>
          <a:lstStyle/>
          <a:p>
            <a:pPr marL="0" indent="0">
              <a:buNone/>
            </a:pPr>
            <a:r>
              <a:rPr lang="en-US" sz="3000" dirty="0">
                <a:solidFill>
                  <a:schemeClr val="tx1"/>
                </a:solidFill>
                <a:latin typeface="Times New Roman" panose="02020603050405020304" pitchFamily="18" charset="0"/>
                <a:cs typeface="Times New Roman" panose="02020603050405020304" pitchFamily="18" charset="0"/>
              </a:rPr>
              <a:t>The Board of Directors shall (continued): </a:t>
            </a:r>
          </a:p>
          <a:p>
            <a:pPr marL="457200" indent="-457200">
              <a:buSzPct val="100000"/>
              <a:buFont typeface="+mj-lt"/>
              <a:buAutoNum type="alphaUcPeriod" startAt="5"/>
            </a:pPr>
            <a:r>
              <a:rPr lang="en-US" sz="3000" dirty="0">
                <a:solidFill>
                  <a:schemeClr val="tx1"/>
                </a:solidFill>
                <a:latin typeface="Times New Roman" panose="02020603050405020304" pitchFamily="18" charset="0"/>
                <a:cs typeface="Times New Roman" panose="02020603050405020304" pitchFamily="18" charset="0"/>
              </a:rPr>
              <a:t>Fill by ballot any vacancies occurring on the Board of Directors with the exception of the President and President-Elect. A vacancy in the office of Immediate Past President is not filled. </a:t>
            </a:r>
          </a:p>
          <a:p>
            <a:pPr marL="457200" indent="-457200">
              <a:buSzPct val="100000"/>
              <a:buFont typeface="+mj-lt"/>
              <a:buAutoNum type="alphaUcPeriod" startAt="5"/>
            </a:pPr>
            <a:r>
              <a:rPr lang="en-US" sz="3000" dirty="0">
                <a:solidFill>
                  <a:schemeClr val="tx1"/>
                </a:solidFill>
                <a:latin typeface="Times New Roman" panose="02020603050405020304" pitchFamily="18" charset="0"/>
                <a:cs typeface="Times New Roman" panose="02020603050405020304" pitchFamily="18" charset="0"/>
              </a:rPr>
              <a:t>Be authorized to create special committees. </a:t>
            </a:r>
          </a:p>
          <a:p>
            <a:pPr marL="457200" indent="-457200">
              <a:buSzPct val="100000"/>
              <a:buFont typeface="+mj-lt"/>
              <a:buAutoNum type="alphaUcPeriod" startAt="5"/>
            </a:pPr>
            <a:r>
              <a:rPr lang="en-US" sz="3000" dirty="0">
                <a:solidFill>
                  <a:schemeClr val="tx1"/>
                </a:solidFill>
                <a:latin typeface="Times New Roman" panose="02020603050405020304" pitchFamily="18" charset="0"/>
                <a:cs typeface="Times New Roman" panose="02020603050405020304" pitchFamily="18" charset="0"/>
              </a:rPr>
              <a:t>Shall present recommendations for action at regular Chapter meetings. </a:t>
            </a:r>
          </a:p>
          <a:p>
            <a:pPr marL="457200" indent="-457200">
              <a:buSzPct val="100000"/>
              <a:buFont typeface="+mj-lt"/>
              <a:buAutoNum type="alphaUcPeriod" startAt="5"/>
            </a:pPr>
            <a:r>
              <a:rPr lang="en-US" sz="3000" dirty="0">
                <a:solidFill>
                  <a:schemeClr val="tx1"/>
                </a:solidFill>
                <a:latin typeface="Times New Roman" panose="02020603050405020304" pitchFamily="18" charset="0"/>
                <a:cs typeface="Times New Roman" panose="02020603050405020304" pitchFamily="18" charset="0"/>
              </a:rPr>
              <a:t>Transact all other business of the Chapter not otherwise provided for</a:t>
            </a:r>
            <a:r>
              <a:rPr lang="en-US" sz="2800" dirty="0">
                <a:solidFill>
                  <a:schemeClr val="tx1"/>
                </a:solidFill>
                <a:latin typeface="Times New Roman" panose="02020603050405020304" pitchFamily="18" charset="0"/>
                <a:cs typeface="Times New Roman" panose="02020603050405020304" pitchFamily="18" charset="0"/>
              </a:rPr>
              <a:t>. </a:t>
            </a:r>
          </a:p>
          <a:p>
            <a:pPr marL="0" indent="0">
              <a:buSzPct val="100000"/>
              <a:buNone/>
            </a:pPr>
            <a:endParaRPr lang="en-US" dirty="0">
              <a:solidFill>
                <a:schemeClr val="tx1"/>
              </a:solidFill>
              <a:latin typeface="Arial" panose="020B0604020202020204" pitchFamily="34" charset="0"/>
              <a:cs typeface="Arial" panose="020B0604020202020204" pitchFamily="34" charset="0"/>
            </a:endParaRPr>
          </a:p>
          <a:p>
            <a:pPr marL="0" indent="0">
              <a:buSzPct val="100000"/>
              <a:buNone/>
            </a:pPr>
            <a:endParaRPr lang="en-US" dirty="0">
              <a:solidFill>
                <a:schemeClr val="tx1"/>
              </a:solidFill>
              <a:latin typeface="Arial" panose="020B0604020202020204" pitchFamily="34" charset="0"/>
              <a:cs typeface="Arial" panose="020B0604020202020204" pitchFamily="34" charset="0"/>
            </a:endParaRPr>
          </a:p>
          <a:p>
            <a:pPr marL="0" indent="0">
              <a:buSzPct val="100000"/>
              <a:buNone/>
            </a:pPr>
            <a:endParaRPr lang="en-US" dirty="0"/>
          </a:p>
        </p:txBody>
      </p:sp>
      <p:sp>
        <p:nvSpPr>
          <p:cNvPr id="5" name="Title 6"/>
          <p:cNvSpPr txBox="1">
            <a:spLocks/>
          </p:cNvSpPr>
          <p:nvPr/>
        </p:nvSpPr>
        <p:spPr bwMode="auto">
          <a:xfrm>
            <a:off x="248402" y="902934"/>
            <a:ext cx="11819953"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Duties of Directors:</a:t>
            </a:r>
          </a:p>
        </p:txBody>
      </p:sp>
    </p:spTree>
    <p:extLst>
      <p:ext uri="{BB962C8B-B14F-4D97-AF65-F5344CB8AC3E}">
        <p14:creationId xmlns:p14="http://schemas.microsoft.com/office/powerpoint/2010/main" val="342803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0452A42E-C6C4-2FB5-43FC-18BD87E4C3D4}"/>
              </a:ext>
            </a:extLst>
          </p:cNvPr>
          <p:cNvSpPr txBox="1">
            <a:spLocks/>
          </p:cNvSpPr>
          <p:nvPr/>
        </p:nvSpPr>
        <p:spPr bwMode="auto">
          <a:xfrm>
            <a:off x="186023" y="551703"/>
            <a:ext cx="11819953"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4800" dirty="0">
                <a:latin typeface="Times New Roman" panose="02020603050405020304" pitchFamily="18" charset="0"/>
                <a:cs typeface="Times New Roman" panose="02020603050405020304" pitchFamily="18" charset="0"/>
              </a:rPr>
              <a:t>Effective Chapter Directors</a:t>
            </a:r>
          </a:p>
          <a:p>
            <a:pPr algn="ctr"/>
            <a:r>
              <a:rPr lang="en-US" sz="4800" dirty="0">
                <a:latin typeface="Times New Roman" panose="02020603050405020304" pitchFamily="18" charset="0"/>
                <a:cs typeface="Times New Roman" panose="02020603050405020304" pitchFamily="18" charset="0"/>
              </a:rPr>
              <a:t>Seek to Do the Following:</a:t>
            </a:r>
          </a:p>
        </p:txBody>
      </p:sp>
      <p:sp>
        <p:nvSpPr>
          <p:cNvPr id="6" name="Content Placeholder 2">
            <a:extLst>
              <a:ext uri="{FF2B5EF4-FFF2-40B4-BE49-F238E27FC236}">
                <a16:creationId xmlns:a16="http://schemas.microsoft.com/office/drawing/2014/main" id="{688D87E1-A476-5416-21A0-CA295FA7AE41}"/>
              </a:ext>
            </a:extLst>
          </p:cNvPr>
          <p:cNvSpPr>
            <a:spLocks noGrp="1"/>
          </p:cNvSpPr>
          <p:nvPr>
            <p:ph idx="1"/>
          </p:nvPr>
        </p:nvSpPr>
        <p:spPr>
          <a:xfrm>
            <a:off x="386861" y="1628231"/>
            <a:ext cx="11418275" cy="4544236"/>
          </a:xfrm>
        </p:spPr>
        <p:txBody>
          <a:bodyPr>
            <a:normAutofit/>
          </a:bodyPr>
          <a:lstStyle/>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Familiarize yourself with the material aspects of the organization – Section C &amp; F</a:t>
            </a: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Faithfully attend meetings</a:t>
            </a: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Read materials and prepare for meetings</a:t>
            </a:r>
            <a:endParaRPr lang="en-US" sz="2900" dirty="0">
              <a:solidFill>
                <a:schemeClr val="tx1"/>
              </a:solidFill>
              <a:latin typeface="Times New Roman" panose="02020603050405020304" pitchFamily="18" charset="0"/>
              <a:cs typeface="Times New Roman" panose="02020603050405020304" pitchFamily="18" charset="0"/>
            </a:endParaRP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Ask questions before, during and after meetings</a:t>
            </a:r>
            <a:endParaRPr lang="en-US" sz="2900" dirty="0">
              <a:solidFill>
                <a:schemeClr val="tx1"/>
              </a:solidFill>
              <a:latin typeface="Times New Roman" panose="02020603050405020304" pitchFamily="18" charset="0"/>
              <a:cs typeface="Times New Roman" panose="02020603050405020304" pitchFamily="18" charset="0"/>
            </a:endParaRP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Exercise independent judgement</a:t>
            </a:r>
            <a:endParaRPr lang="en-US" sz="2900" dirty="0">
              <a:solidFill>
                <a:schemeClr val="tx1"/>
              </a:solidFill>
              <a:latin typeface="Times New Roman" panose="02020603050405020304" pitchFamily="18" charset="0"/>
              <a:cs typeface="Times New Roman" panose="02020603050405020304" pitchFamily="18" charset="0"/>
            </a:endParaRP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Rely on appropriate sources of information</a:t>
            </a:r>
            <a:endParaRPr lang="en-US" sz="2900" dirty="0">
              <a:solidFill>
                <a:schemeClr val="tx1"/>
              </a:solidFill>
              <a:latin typeface="Times New Roman" panose="02020603050405020304" pitchFamily="18" charset="0"/>
              <a:cs typeface="Times New Roman" panose="02020603050405020304" pitchFamily="18" charset="0"/>
            </a:endParaRP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Review minutes of the board</a:t>
            </a:r>
            <a:endParaRPr lang="en-US" sz="2900" dirty="0">
              <a:solidFill>
                <a:schemeClr val="tx1"/>
              </a:solidFill>
              <a:latin typeface="Times New Roman" panose="02020603050405020304" pitchFamily="18" charset="0"/>
              <a:cs typeface="Times New Roman" panose="02020603050405020304" pitchFamily="18" charset="0"/>
            </a:endParaRPr>
          </a:p>
          <a:p>
            <a:pPr marL="463550" indent="-463550">
              <a:spcBef>
                <a:spcPts val="0"/>
              </a:spcBef>
              <a:spcAft>
                <a:spcPts val="0"/>
              </a:spcAft>
              <a:buClr>
                <a:srgbClr val="C00000"/>
              </a:buClr>
              <a:buSzPct val="150000"/>
              <a:buBlip>
                <a:blip r:embed="rId3"/>
              </a:buBlip>
            </a:pPr>
            <a:r>
              <a:rPr lang="en-US" sz="2900" dirty="0">
                <a:solidFill>
                  <a:schemeClr val="tx1"/>
                </a:solidFill>
                <a:latin typeface="Times New Roman" panose="02020603050405020304" pitchFamily="18" charset="0"/>
                <a:ea typeface="+mn-lt"/>
                <a:cs typeface="Times New Roman" panose="02020603050405020304" pitchFamily="18" charset="0"/>
              </a:rPr>
              <a:t>Seek to stay informed as to legal obligations and good governance</a:t>
            </a:r>
            <a:endParaRPr lang="en-US" sz="2900" dirty="0">
              <a:solidFill>
                <a:schemeClr val="tx1"/>
              </a:solidFill>
              <a:latin typeface="Times New Roman" panose="02020603050405020304" pitchFamily="18" charset="0"/>
              <a:cs typeface="Times New Roman" panose="02020603050405020304" pitchFamily="18" charset="0"/>
            </a:endParaRPr>
          </a:p>
          <a:p>
            <a:pPr marL="285115" indent="-285115">
              <a:buClr>
                <a:srgbClr val="1287C3"/>
              </a:buClr>
            </a:pPr>
            <a:endParaRPr lang="en-US" dirty="0"/>
          </a:p>
        </p:txBody>
      </p:sp>
    </p:spTree>
    <p:extLst>
      <p:ext uri="{BB962C8B-B14F-4D97-AF65-F5344CB8AC3E}">
        <p14:creationId xmlns:p14="http://schemas.microsoft.com/office/powerpoint/2010/main" val="244116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7ECEA207-7464-B895-207B-C64878440412}"/>
              </a:ext>
            </a:extLst>
          </p:cNvPr>
          <p:cNvSpPr txBox="1">
            <a:spLocks/>
          </p:cNvSpPr>
          <p:nvPr/>
        </p:nvSpPr>
        <p:spPr bwMode="auto">
          <a:xfrm>
            <a:off x="346494" y="917047"/>
            <a:ext cx="11499012"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defTabSz="457200" fontAlgn="base">
              <a:spcBef>
                <a:spcPct val="0"/>
              </a:spcBef>
              <a:spcAft>
                <a:spcPct val="0"/>
              </a:spcAft>
              <a:defRPr/>
            </a:pPr>
            <a:r>
              <a:rPr kumimoji="0" lang="en-US" sz="4800" b="0" i="0" u="none" strike="noStrike" kern="1200" cap="none" spc="0" normalizeH="0" baseline="0" noProof="0" dirty="0">
                <a:ln>
                  <a:noFill/>
                </a:ln>
                <a:effectLst/>
                <a:uLnTx/>
                <a:uFillTx/>
                <a:latin typeface="Times New Roman" panose="02020603050405020304" pitchFamily="18" charset="0"/>
                <a:ea typeface="ＭＳ Ｐゴシック" charset="-128"/>
                <a:cs typeface="Times New Roman" panose="02020603050405020304" pitchFamily="18" charset="0"/>
              </a:rPr>
              <a:t>Parliamentarian:</a:t>
            </a:r>
          </a:p>
        </p:txBody>
      </p:sp>
      <p:sp>
        <p:nvSpPr>
          <p:cNvPr id="5" name="Content Placeholder 2">
            <a:extLst>
              <a:ext uri="{FF2B5EF4-FFF2-40B4-BE49-F238E27FC236}">
                <a16:creationId xmlns:a16="http://schemas.microsoft.com/office/drawing/2014/main" id="{49C88E45-EF06-FCC0-A14E-A85260C784BF}"/>
              </a:ext>
            </a:extLst>
          </p:cNvPr>
          <p:cNvSpPr>
            <a:spLocks noGrp="1"/>
          </p:cNvSpPr>
          <p:nvPr>
            <p:ph idx="1"/>
          </p:nvPr>
        </p:nvSpPr>
        <p:spPr>
          <a:xfrm>
            <a:off x="346494" y="1600200"/>
            <a:ext cx="11499012" cy="4525963"/>
          </a:xfrm>
        </p:spPr>
        <p:txBody>
          <a:bodyPr/>
          <a:lstStyle/>
          <a:p>
            <a:pPr marL="463550" indent="-463550" algn="l">
              <a:buClr>
                <a:srgbClr val="C00000"/>
              </a:buClr>
              <a:buSzPct val="150000"/>
              <a:buBlip>
                <a:blip r:embed="rId3"/>
              </a:buBlip>
            </a:pPr>
            <a:r>
              <a:rPr lang="en-US" sz="2200" b="0" i="0" u="none" strike="noStrike" baseline="0" dirty="0">
                <a:latin typeface="Times New Roman" panose="02020603050405020304" pitchFamily="18" charset="0"/>
                <a:cs typeface="Times New Roman" panose="02020603050405020304" pitchFamily="18" charset="0"/>
              </a:rPr>
              <a:t>A Parliamentarian is appointed by the President, who advises the President or presiding officer, upon request.</a:t>
            </a:r>
          </a:p>
          <a:p>
            <a:pPr marL="463550" indent="-463550">
              <a:buClr>
                <a:srgbClr val="C00000"/>
              </a:buClr>
              <a:buSzPct val="150000"/>
              <a:buBlip>
                <a:blip r:embed="rId3"/>
              </a:buBlip>
            </a:pPr>
            <a:r>
              <a:rPr lang="en-US" sz="2200" b="0" i="0" u="none" strike="noStrike" baseline="0" dirty="0">
                <a:latin typeface="Times New Roman" panose="02020603050405020304" pitchFamily="18" charset="0"/>
                <a:cs typeface="Times New Roman" panose="02020603050405020304" pitchFamily="18" charset="0"/>
              </a:rPr>
              <a:t>Attends Board meetings as an advisor only and should be well informed on National Bylaws, National Policies, and </a:t>
            </a:r>
            <a:r>
              <a:rPr lang="en-US" sz="2200" b="0" i="1" u="none" strike="noStrike" baseline="0" dirty="0">
                <a:latin typeface="Times New Roman" panose="02020603050405020304" pitchFamily="18" charset="0"/>
                <a:cs typeface="Times New Roman" panose="02020603050405020304" pitchFamily="18" charset="0"/>
              </a:rPr>
              <a:t>Roberts Rules of Order, Newly Revised</a:t>
            </a:r>
            <a:r>
              <a:rPr lang="en-US" sz="2200" b="0" i="0" u="none" strike="noStrike" baseline="0" dirty="0">
                <a:latin typeface="Times New Roman" panose="02020603050405020304" pitchFamily="18" charset="0"/>
                <a:cs typeface="Times New Roman" panose="02020603050405020304" pitchFamily="18" charset="0"/>
              </a:rPr>
              <a:t>.</a:t>
            </a:r>
          </a:p>
          <a:p>
            <a:pPr marL="463550" marR="0" lvl="2" indent="-463550">
              <a:lnSpc>
                <a:spcPct val="107000"/>
              </a:lnSpc>
              <a:spcBef>
                <a:spcPts val="0"/>
              </a:spcBef>
              <a:spcAft>
                <a:spcPts val="0"/>
              </a:spcAft>
              <a:buClr>
                <a:srgbClr val="C00000"/>
              </a:buClr>
              <a:buSzPct val="150000"/>
              <a:buBlip>
                <a:blip r:embed="rId3"/>
              </a:buBlip>
            </a:pPr>
            <a:r>
              <a:rPr lang="en-US" sz="2200" kern="100" dirty="0">
                <a:effectLst/>
                <a:latin typeface="Times New Roman" panose="02020603050405020304" pitchFamily="18" charset="0"/>
                <a:ea typeface="Calibri" panose="020F0502020204030204" pitchFamily="34" charset="0"/>
              </a:rPr>
              <a:t>Has the duty to maintain a position of impartiality and therefore does not make motions, participate in debate or vote.</a:t>
            </a:r>
          </a:p>
          <a:p>
            <a:pPr marL="463550" marR="0" lvl="1" indent="-463550">
              <a:lnSpc>
                <a:spcPct val="107000"/>
              </a:lnSpc>
              <a:spcBef>
                <a:spcPts val="0"/>
              </a:spcBef>
              <a:spcAft>
                <a:spcPts val="0"/>
              </a:spcAft>
              <a:buClr>
                <a:srgbClr val="C00000"/>
              </a:buClr>
              <a:buSzPct val="150000"/>
              <a:buBlip>
                <a:blip r:embed="rId3"/>
              </a:buBlip>
            </a:pPr>
            <a:r>
              <a:rPr lang="en-US" sz="2200" kern="100" dirty="0">
                <a:effectLst/>
                <a:latin typeface="Times New Roman" panose="02020603050405020304" pitchFamily="18" charset="0"/>
                <a:ea typeface="Calibri" panose="020F0502020204030204" pitchFamily="34" charset="0"/>
              </a:rPr>
              <a:t>Serves as a procedural advisor for the President, the Board and members</a:t>
            </a:r>
          </a:p>
          <a:p>
            <a:pPr marL="920750" lvl="3" indent="-460375">
              <a:lnSpc>
                <a:spcPct val="107000"/>
              </a:lnSpc>
              <a:spcBef>
                <a:spcPts val="0"/>
              </a:spcBef>
              <a:spcAft>
                <a:spcPts val="0"/>
              </a:spcAft>
              <a:buClr>
                <a:srgbClr val="C00000"/>
              </a:buClr>
              <a:buFont typeface="Courier New" panose="02070309020205020404" pitchFamily="49" charset="0"/>
              <a:buChar char="o"/>
            </a:pPr>
            <a:r>
              <a:rPr lang="en-US" sz="2200" kern="100" dirty="0">
                <a:effectLst/>
                <a:latin typeface="Times New Roman" panose="02020603050405020304" pitchFamily="18" charset="0"/>
                <a:ea typeface="Calibri" panose="020F0502020204030204" pitchFamily="34" charset="0"/>
              </a:rPr>
              <a:t>At any time during the meeting, the President can pause (stand at ease) the meeting to consult the parliamentarian.</a:t>
            </a:r>
          </a:p>
          <a:p>
            <a:pPr marL="463550" marR="0" lvl="1" indent="-460375">
              <a:lnSpc>
                <a:spcPct val="107000"/>
              </a:lnSpc>
              <a:spcBef>
                <a:spcPts val="0"/>
              </a:spcBef>
              <a:spcAft>
                <a:spcPts val="0"/>
              </a:spcAft>
              <a:buClr>
                <a:srgbClr val="C00000"/>
              </a:buClr>
              <a:buSzPct val="150000"/>
              <a:buBlip>
                <a:blip r:embed="rId3"/>
              </a:buBlip>
            </a:pPr>
            <a:r>
              <a:rPr lang="en-US" sz="2200" kern="100" dirty="0">
                <a:effectLst/>
                <a:latin typeface="Times New Roman" panose="02020603050405020304" pitchFamily="18" charset="0"/>
                <a:ea typeface="Calibri" panose="020F0502020204030204" pitchFamily="34" charset="0"/>
              </a:rPr>
              <a:t>Offer a parliamentary opinion and advice on an issue</a:t>
            </a:r>
          </a:p>
          <a:p>
            <a:pPr marL="920750" lvl="3" indent="-460375">
              <a:lnSpc>
                <a:spcPct val="107000"/>
              </a:lnSpc>
              <a:spcBef>
                <a:spcPts val="0"/>
              </a:spcBef>
              <a:spcAft>
                <a:spcPts val="800"/>
              </a:spcAft>
              <a:buClr>
                <a:srgbClr val="C00000"/>
              </a:buClr>
              <a:buFont typeface="Courier New" panose="02070309020205020404" pitchFamily="49" charset="0"/>
              <a:buChar char="o"/>
            </a:pPr>
            <a:r>
              <a:rPr lang="en-US" sz="2200" kern="100" dirty="0">
                <a:effectLst/>
                <a:latin typeface="Times New Roman" panose="02020603050405020304" pitchFamily="18" charset="0"/>
                <a:ea typeface="Calibri" panose="020F0502020204030204" pitchFamily="34" charset="0"/>
              </a:rPr>
              <a:t>Does not have to wait until asked for advice</a:t>
            </a:r>
          </a:p>
          <a:p>
            <a:pPr marL="463550" indent="-463550">
              <a:buClr>
                <a:srgbClr val="C00000"/>
              </a:buClr>
              <a:buFont typeface="Wingdings" panose="05000000000000000000" pitchFamily="2" charset="2"/>
              <a:buChar char="v"/>
            </a:pPr>
            <a:endParaRPr lang="en-US" sz="28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7673317"/>
      </p:ext>
    </p:extLst>
  </p:cSld>
  <p:clrMapOvr>
    <a:masterClrMapping/>
  </p:clrMapOvr>
</p:sld>
</file>

<file path=ppt/theme/theme1.xml><?xml version="1.0" encoding="utf-8"?>
<a:theme xmlns:a="http://schemas.openxmlformats.org/drawingml/2006/main" name="NAWIC Presentation 3 big 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E9AEC0DA-FD9B-40F8-B918-25608BB22D4F}" vid="{FBC9E53F-E361-4333-AA3D-AF118CA77C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NAWIC Big W PP Template</Template>
  <TotalTime>4743</TotalTime>
  <Words>3295</Words>
  <Application>Microsoft Office PowerPoint</Application>
  <PresentationFormat>Widescreen</PresentationFormat>
  <Paragraphs>209</Paragraphs>
  <Slides>17</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17</vt:i4>
      </vt:variant>
    </vt:vector>
  </HeadingPairs>
  <TitlesOfParts>
    <vt:vector size="29" baseType="lpstr">
      <vt:lpstr>Arial</vt:lpstr>
      <vt:lpstr>Calibri</vt:lpstr>
      <vt:lpstr>Courier New</vt:lpstr>
      <vt:lpstr>franklin_gothic_fsbook</vt:lpstr>
      <vt:lpstr>franklin_gothic_fsbook_italic</vt:lpstr>
      <vt:lpstr>Lato</vt:lpstr>
      <vt:lpstr>Open Sans</vt:lpstr>
      <vt:lpstr>Roboto</vt:lpstr>
      <vt:lpstr>Segoe UI</vt:lpstr>
      <vt:lpstr>Times New Roman</vt:lpstr>
      <vt:lpstr>Wingdings</vt:lpstr>
      <vt:lpstr>NAWIC Presentation 3 big W</vt:lpstr>
      <vt:lpstr>Chapter Leadership Training:</vt:lpstr>
      <vt:lpstr>PowerPoint Presentation</vt:lpstr>
      <vt:lpstr>Board Roles / Responsibilities</vt:lpstr>
      <vt:lpstr>PowerPoint Presentation</vt:lpstr>
      <vt:lpstr>PowerPoint Presentation</vt:lpstr>
      <vt:lpstr>PowerPoint Presentation</vt:lpstr>
      <vt:lpstr>PowerPoint Presentation</vt:lpstr>
      <vt:lpstr>PowerPoint Presentation</vt:lpstr>
      <vt:lpstr>PowerPoint Presentation</vt:lpstr>
      <vt:lpstr>Chapter Meetings</vt:lpstr>
      <vt:lpstr>PowerPoint Presentation</vt:lpstr>
      <vt:lpstr>PowerPoint Presentation</vt:lpstr>
      <vt:lpstr>Board Meetings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Changes to  NAWIC Bylaws (national and chapter)</dc:title>
  <dc:creator>Robin Fulton Meyer</dc:creator>
  <cp:lastModifiedBy>Shawna Alvarado</cp:lastModifiedBy>
  <cp:revision>279</cp:revision>
  <cp:lastPrinted>2024-01-24T13:20:53Z</cp:lastPrinted>
  <dcterms:created xsi:type="dcterms:W3CDTF">2017-09-01T15:33:49Z</dcterms:created>
  <dcterms:modified xsi:type="dcterms:W3CDTF">2025-02-26T00:27:48Z</dcterms:modified>
</cp:coreProperties>
</file>